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56" r:id="rId2"/>
    <p:sldId id="257" r:id="rId3"/>
    <p:sldId id="320" r:id="rId4"/>
    <p:sldId id="258" r:id="rId5"/>
    <p:sldId id="259" r:id="rId6"/>
    <p:sldId id="260" r:id="rId7"/>
    <p:sldId id="261" r:id="rId8"/>
    <p:sldId id="321" r:id="rId9"/>
    <p:sldId id="262" r:id="rId10"/>
    <p:sldId id="322" r:id="rId11"/>
    <p:sldId id="266" r:id="rId12"/>
    <p:sldId id="265" r:id="rId13"/>
    <p:sldId id="264" r:id="rId14"/>
    <p:sldId id="268" r:id="rId15"/>
    <p:sldId id="269" r:id="rId16"/>
    <p:sldId id="270" r:id="rId17"/>
    <p:sldId id="271" r:id="rId18"/>
    <p:sldId id="272" r:id="rId19"/>
    <p:sldId id="273" r:id="rId20"/>
    <p:sldId id="316" r:id="rId21"/>
    <p:sldId id="274" r:id="rId22"/>
    <p:sldId id="275" r:id="rId23"/>
    <p:sldId id="317" r:id="rId24"/>
    <p:sldId id="276" r:id="rId25"/>
    <p:sldId id="277" r:id="rId26"/>
    <p:sldId id="280" r:id="rId27"/>
    <p:sldId id="281" r:id="rId28"/>
    <p:sldId id="282" r:id="rId29"/>
    <p:sldId id="318" r:id="rId30"/>
    <p:sldId id="283" r:id="rId31"/>
    <p:sldId id="323" r:id="rId32"/>
    <p:sldId id="324" r:id="rId33"/>
    <p:sldId id="284" r:id="rId34"/>
    <p:sldId id="285" r:id="rId35"/>
    <p:sldId id="286" r:id="rId36"/>
    <p:sldId id="287" r:id="rId37"/>
    <p:sldId id="288" r:id="rId38"/>
    <p:sldId id="289" r:id="rId39"/>
    <p:sldId id="325" r:id="rId40"/>
    <p:sldId id="290" r:id="rId41"/>
    <p:sldId id="326" r:id="rId42"/>
    <p:sldId id="327" r:id="rId43"/>
    <p:sldId id="328" r:id="rId44"/>
    <p:sldId id="300" r:id="rId45"/>
    <p:sldId id="332" r:id="rId46"/>
    <p:sldId id="333" r:id="rId47"/>
    <p:sldId id="334" r:id="rId48"/>
    <p:sldId id="301" r:id="rId49"/>
    <p:sldId id="302" r:id="rId50"/>
    <p:sldId id="319" r:id="rId51"/>
    <p:sldId id="331" r:id="rId52"/>
    <p:sldId id="329" r:id="rId53"/>
    <p:sldId id="330" r:id="rId54"/>
    <p:sldId id="293" r:id="rId55"/>
    <p:sldId id="335" r:id="rId56"/>
    <p:sldId id="295" r:id="rId57"/>
    <p:sldId id="294" r:id="rId58"/>
    <p:sldId id="305" r:id="rId59"/>
    <p:sldId id="336" r:id="rId60"/>
    <p:sldId id="296" r:id="rId61"/>
    <p:sldId id="337" r:id="rId62"/>
    <p:sldId id="338" r:id="rId63"/>
    <p:sldId id="339" r:id="rId64"/>
    <p:sldId id="297" r:id="rId65"/>
    <p:sldId id="298" r:id="rId66"/>
    <p:sldId id="340" r:id="rId67"/>
    <p:sldId id="306" r:id="rId68"/>
    <p:sldId id="299" r:id="rId69"/>
    <p:sldId id="303" r:id="rId70"/>
    <p:sldId id="341" r:id="rId71"/>
    <p:sldId id="304" r:id="rId72"/>
    <p:sldId id="342" r:id="rId73"/>
    <p:sldId id="343" r:id="rId74"/>
    <p:sldId id="307" r:id="rId75"/>
    <p:sldId id="344" r:id="rId76"/>
    <p:sldId id="308" r:id="rId77"/>
    <p:sldId id="345" r:id="rId78"/>
    <p:sldId id="309" r:id="rId79"/>
    <p:sldId id="346" r:id="rId80"/>
    <p:sldId id="310" r:id="rId81"/>
    <p:sldId id="347" r:id="rId82"/>
    <p:sldId id="348" r:id="rId83"/>
    <p:sldId id="350" r:id="rId84"/>
    <p:sldId id="351" r:id="rId85"/>
    <p:sldId id="311" r:id="rId86"/>
    <p:sldId id="312" r:id="rId87"/>
    <p:sldId id="352" r:id="rId88"/>
    <p:sldId id="313" r:id="rId89"/>
    <p:sldId id="353" r:id="rId90"/>
    <p:sldId id="354" r:id="rId9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4B989-AF08-4EB3-8815-9D7033916EF3}" type="datetimeFigureOut">
              <a:rPr lang="fr-FR" smtClean="0"/>
              <a:t>05/04/2016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384208-52EA-4ECA-9B4A-E78F9E01F25B}" type="slidenum">
              <a:rPr lang="fr-FR" smtClean="0"/>
              <a:t>‹N°›</a:t>
            </a:fld>
            <a:endParaRPr lang="fr-FR"/>
          </a:p>
        </p:txBody>
      </p:sp>
    </p:spTree>
    <p:extLst>
      <p:ext uri="{BB962C8B-B14F-4D97-AF65-F5344CB8AC3E}">
        <p14:creationId xmlns:p14="http://schemas.microsoft.com/office/powerpoint/2010/main" val="4287629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oreilles</a:t>
            </a:r>
            <a:endParaRPr lang="fr-FR" dirty="0"/>
          </a:p>
        </p:txBody>
      </p:sp>
      <p:sp>
        <p:nvSpPr>
          <p:cNvPr id="4" name="Espace réservé du numéro de diapositive 3"/>
          <p:cNvSpPr>
            <a:spLocks noGrp="1"/>
          </p:cNvSpPr>
          <p:nvPr>
            <p:ph type="sldNum" sz="quarter" idx="10"/>
          </p:nvPr>
        </p:nvSpPr>
        <p:spPr/>
        <p:txBody>
          <a:bodyPr/>
          <a:lstStyle/>
          <a:p>
            <a:fld id="{DB384208-52EA-4ECA-9B4A-E78F9E01F25B}" type="slidenum">
              <a:rPr lang="fr-FR" smtClean="0"/>
              <a:t>24</a:t>
            </a:fld>
            <a:endParaRPr lang="fr-FR"/>
          </a:p>
        </p:txBody>
      </p:sp>
    </p:spTree>
    <p:extLst>
      <p:ext uri="{BB962C8B-B14F-4D97-AF65-F5344CB8AC3E}">
        <p14:creationId xmlns:p14="http://schemas.microsoft.com/office/powerpoint/2010/main" val="392851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2633654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1154492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1496471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857865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1785132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2A2497-99A8-4CCF-908B-67BB6938DD5D}"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3068253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2A2497-99A8-4CCF-908B-67BB6938DD5D}" type="datetimeFigureOut">
              <a:rPr lang="fr-FR" smtClean="0"/>
              <a:t>05/04/2016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2883778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2A2497-99A8-4CCF-908B-67BB6938DD5D}" type="datetimeFigureOut">
              <a:rPr lang="fr-FR" smtClean="0"/>
              <a:t>05/04/2016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206723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2A2497-99A8-4CCF-908B-67BB6938DD5D}" type="datetimeFigureOut">
              <a:rPr lang="fr-FR" smtClean="0"/>
              <a:t>05/04/2016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2252887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2A2497-99A8-4CCF-908B-67BB6938DD5D}"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2272968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2A2497-99A8-4CCF-908B-67BB6938DD5D}" type="datetimeFigureOut">
              <a:rPr lang="fr-FR" smtClean="0"/>
              <a:t>05/04/2016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7ACFDFA-43BD-4D21-AD22-3352849C8E7A}" type="slidenum">
              <a:rPr lang="fr-FR" smtClean="0"/>
              <a:t>‹N°›</a:t>
            </a:fld>
            <a:endParaRPr lang="fr-FR"/>
          </a:p>
        </p:txBody>
      </p:sp>
    </p:spTree>
    <p:extLst>
      <p:ext uri="{BB962C8B-B14F-4D97-AF65-F5344CB8AC3E}">
        <p14:creationId xmlns:p14="http://schemas.microsoft.com/office/powerpoint/2010/main" val="683342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2A2497-99A8-4CCF-908B-67BB6938DD5D}" type="datetimeFigureOut">
              <a:rPr lang="fr-FR" smtClean="0"/>
              <a:t>05/04/2016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CFDFA-43BD-4D21-AD22-3352849C8E7A}" type="slidenum">
              <a:rPr lang="fr-FR" smtClean="0"/>
              <a:t>‹N°›</a:t>
            </a:fld>
            <a:endParaRPr lang="fr-FR"/>
          </a:p>
        </p:txBody>
      </p:sp>
    </p:spTree>
    <p:extLst>
      <p:ext uri="{BB962C8B-B14F-4D97-AF65-F5344CB8AC3E}">
        <p14:creationId xmlns:p14="http://schemas.microsoft.com/office/powerpoint/2010/main" val="122089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260648"/>
            <a:ext cx="7772400" cy="1470025"/>
          </a:xfrm>
          <a:solidFill>
            <a:schemeClr val="bg1">
              <a:lumMod val="95000"/>
            </a:schemeClr>
          </a:solidFill>
        </p:spPr>
        <p:style>
          <a:lnRef idx="2">
            <a:schemeClr val="dk1"/>
          </a:lnRef>
          <a:fillRef idx="1">
            <a:schemeClr val="lt1"/>
          </a:fillRef>
          <a:effectRef idx="0">
            <a:schemeClr val="dk1"/>
          </a:effectRef>
          <a:fontRef idx="minor">
            <a:schemeClr val="dk1"/>
          </a:fontRef>
        </p:style>
        <p:txBody>
          <a:bodyPr/>
          <a:lstStyle/>
          <a:p>
            <a:r>
              <a:rPr lang="fr-FR"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Préparation niveau II</a:t>
            </a:r>
            <a:r>
              <a:rPr lang="fr-FR" b="1" dirty="0" smtClean="0"/>
              <a:t/>
            </a:r>
            <a:br>
              <a:rPr lang="fr-FR" b="1" dirty="0" smtClean="0"/>
            </a:br>
            <a:r>
              <a:rPr lang="fr-FR" b="1" dirty="0" smtClean="0"/>
              <a:t>Cours théorique n°2</a:t>
            </a:r>
            <a:endParaRPr lang="fr-FR" b="1" dirty="0"/>
          </a:p>
        </p:txBody>
      </p:sp>
      <p:sp>
        <p:nvSpPr>
          <p:cNvPr id="3" name="Sous-titre 2"/>
          <p:cNvSpPr>
            <a:spLocks noGrp="1"/>
          </p:cNvSpPr>
          <p:nvPr>
            <p:ph type="subTitle" idx="1"/>
          </p:nvPr>
        </p:nvSpPr>
        <p:spPr>
          <a:xfrm>
            <a:off x="179512" y="2564904"/>
            <a:ext cx="8640960" cy="2664296"/>
          </a:xfrm>
          <a:ln>
            <a:noFill/>
          </a:ln>
          <a:effectLst/>
          <a:scene3d>
            <a:camera prst="orthographicFront">
              <a:rot lat="0" lon="0" rev="0"/>
            </a:camera>
            <a:lightRig rig="chilly" dir="t">
              <a:rot lat="0" lon="0" rev="18480000"/>
            </a:lightRig>
          </a:scene3d>
          <a:sp3d prstMaterial="clear">
            <a:bevelT h="63500"/>
          </a:sp3d>
        </p:spPr>
        <p:txBody>
          <a:bodyPr>
            <a:normAutofit fontScale="92500" lnSpcReduction="10000"/>
          </a:bodyPr>
          <a:lstStyle/>
          <a:p>
            <a:pPr algn="l"/>
            <a:r>
              <a:rPr lang="fr-FR" dirty="0" smtClean="0">
                <a:solidFill>
                  <a:schemeClr val="accent2">
                    <a:lumMod val="75000"/>
                  </a:schemeClr>
                </a:solidFill>
              </a:rPr>
              <a:t>1/ rappels anatomiques et physiologiques   </a:t>
            </a:r>
          </a:p>
          <a:p>
            <a:pPr algn="l"/>
            <a:r>
              <a:rPr lang="fr-FR" dirty="0" smtClean="0">
                <a:solidFill>
                  <a:schemeClr val="accent2">
                    <a:lumMod val="75000"/>
                  </a:schemeClr>
                </a:solidFill>
              </a:rPr>
              <a:t>2/ les accidents mécaniques ou barotraumatiques</a:t>
            </a:r>
          </a:p>
          <a:p>
            <a:pPr algn="l"/>
            <a:r>
              <a:rPr lang="fr-FR" dirty="0" smtClean="0">
                <a:solidFill>
                  <a:schemeClr val="accent2">
                    <a:lumMod val="75000"/>
                  </a:schemeClr>
                </a:solidFill>
              </a:rPr>
              <a:t>3/ les accidents de décompression</a:t>
            </a:r>
          </a:p>
          <a:p>
            <a:pPr algn="l"/>
            <a:r>
              <a:rPr lang="fr-FR" dirty="0" smtClean="0">
                <a:solidFill>
                  <a:schemeClr val="accent2">
                    <a:lumMod val="75000"/>
                  </a:schemeClr>
                </a:solidFill>
              </a:rPr>
              <a:t>4/ les accidents chimio toxiques</a:t>
            </a:r>
          </a:p>
          <a:p>
            <a:pPr algn="l"/>
            <a:r>
              <a:rPr lang="fr-FR" dirty="0" smtClean="0">
                <a:solidFill>
                  <a:schemeClr val="accent2">
                    <a:lumMod val="75000"/>
                  </a:schemeClr>
                </a:solidFill>
              </a:rPr>
              <a:t>5/ le froid / l’apnée … la noyade …..</a:t>
            </a:r>
            <a:endParaRPr lang="fr-FR" dirty="0">
              <a:solidFill>
                <a:schemeClr val="accent2">
                  <a:lumMod val="75000"/>
                </a:schemeClr>
              </a:solidFill>
            </a:endParaRPr>
          </a:p>
        </p:txBody>
      </p:sp>
    </p:spTree>
    <p:extLst>
      <p:ext uri="{BB962C8B-B14F-4D97-AF65-F5344CB8AC3E}">
        <p14:creationId xmlns:p14="http://schemas.microsoft.com/office/powerpoint/2010/main" val="2507160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8571"/>
            <a:ext cx="9144000" cy="6001643"/>
          </a:xfrm>
          <a:prstGeom prst="rect">
            <a:avLst/>
          </a:prstGeom>
        </p:spPr>
        <p:txBody>
          <a:bodyPr wrap="square">
            <a:spAutoFit/>
          </a:bodyPr>
          <a:lstStyle/>
          <a:p>
            <a:r>
              <a:rPr lang="fr-FR" sz="2400" dirty="0"/>
              <a:t>C'est grâce à cet appareil que notre sang (5 litres, c'est à dire 7 à 8 % du poids du corps) va pouvoir se diffuser dans l'organisme et remplir ses fonctions. Il comprend </a:t>
            </a:r>
            <a:r>
              <a:rPr lang="fr-FR" sz="2400" dirty="0" smtClean="0"/>
              <a:t>:</a:t>
            </a:r>
          </a:p>
          <a:p>
            <a:r>
              <a:rPr lang="fr-FR" sz="2400" dirty="0"/>
              <a:t/>
            </a:r>
            <a:br>
              <a:rPr lang="fr-FR" sz="2400" dirty="0"/>
            </a:br>
            <a:r>
              <a:rPr lang="fr-FR" sz="2400" b="1" dirty="0"/>
              <a:t>• Le cœur </a:t>
            </a:r>
            <a:r>
              <a:rPr lang="fr-FR" sz="2400" dirty="0"/>
              <a:t>est un muscle creux, gros comme le poing, qui envoie le sang dans les cellules par ses contractions à la manière d'une pompe aspirante et </a:t>
            </a:r>
            <a:r>
              <a:rPr lang="fr-FR" sz="2400" dirty="0" err="1"/>
              <a:t>refoulante</a:t>
            </a:r>
            <a:r>
              <a:rPr lang="fr-FR" sz="2400" dirty="0"/>
              <a:t>. Il bat environ entre 60 et 80 coups par minute pour un adulte au repos</a:t>
            </a:r>
            <a:r>
              <a:rPr lang="fr-FR" sz="2400" dirty="0" smtClean="0"/>
              <a:t>.</a:t>
            </a:r>
          </a:p>
          <a:p>
            <a:r>
              <a:rPr lang="fr-FR" sz="2400" dirty="0"/>
              <a:t/>
            </a:r>
            <a:br>
              <a:rPr lang="fr-FR" sz="2400" dirty="0"/>
            </a:br>
            <a:r>
              <a:rPr lang="fr-FR" sz="2400" b="1" dirty="0"/>
              <a:t>• La petite circulation </a:t>
            </a:r>
            <a:r>
              <a:rPr lang="fr-FR" sz="2400" dirty="0"/>
              <a:t>entre le cœur et les poumons permet d'échanger le CO2 contre l'O2 de l'air</a:t>
            </a:r>
            <a:r>
              <a:rPr lang="fr-FR" sz="2400" dirty="0" smtClean="0"/>
              <a:t>.</a:t>
            </a:r>
          </a:p>
          <a:p>
            <a:r>
              <a:rPr lang="fr-FR" sz="2400" dirty="0"/>
              <a:t/>
            </a:r>
            <a:br>
              <a:rPr lang="fr-FR" sz="2400" dirty="0"/>
            </a:br>
            <a:r>
              <a:rPr lang="fr-FR" sz="2400" b="1" dirty="0"/>
              <a:t>• La grande circulation </a:t>
            </a:r>
            <a:r>
              <a:rPr lang="fr-FR" sz="2400" dirty="0"/>
              <a:t>irrigue l'ensemble de l'organisme par l'intermédiaire des artères, des capillaires et des veines et prend le CO2 aux cellules et leur donne de l'O2.</a:t>
            </a:r>
            <a:br>
              <a:rPr lang="fr-FR" sz="2400" dirty="0"/>
            </a:br>
            <a:endParaRPr lang="fr-FR" sz="2400" dirty="0"/>
          </a:p>
        </p:txBody>
      </p:sp>
    </p:spTree>
    <p:extLst>
      <p:ext uri="{BB962C8B-B14F-4D97-AF65-F5344CB8AC3E}">
        <p14:creationId xmlns:p14="http://schemas.microsoft.com/office/powerpoint/2010/main" val="160410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62161" y="0"/>
            <a:ext cx="5219678" cy="6858000"/>
          </a:xfrm>
          <a:prstGeom prst="rect">
            <a:avLst/>
          </a:prstGeom>
        </p:spPr>
      </p:pic>
    </p:spTree>
    <p:extLst>
      <p:ext uri="{BB962C8B-B14F-4D97-AF65-F5344CB8AC3E}">
        <p14:creationId xmlns:p14="http://schemas.microsoft.com/office/powerpoint/2010/main" val="18579830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523" y="0"/>
            <a:ext cx="6286954" cy="6858000"/>
          </a:xfrm>
          <a:prstGeom prst="rect">
            <a:avLst/>
          </a:prstGeom>
        </p:spPr>
      </p:pic>
    </p:spTree>
    <p:extLst>
      <p:ext uri="{BB962C8B-B14F-4D97-AF65-F5344CB8AC3E}">
        <p14:creationId xmlns:p14="http://schemas.microsoft.com/office/powerpoint/2010/main" val="2631755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523" y="0"/>
            <a:ext cx="6286954" cy="6858000"/>
          </a:xfrm>
          <a:prstGeom prst="rect">
            <a:avLst/>
          </a:prstGeom>
        </p:spPr>
      </p:pic>
    </p:spTree>
    <p:extLst>
      <p:ext uri="{BB962C8B-B14F-4D97-AF65-F5344CB8AC3E}">
        <p14:creationId xmlns:p14="http://schemas.microsoft.com/office/powerpoint/2010/main" val="39493773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4583" y="0"/>
            <a:ext cx="4914833" cy="6858000"/>
          </a:xfrm>
          <a:prstGeom prst="rect">
            <a:avLst/>
          </a:prstGeom>
        </p:spPr>
      </p:pic>
    </p:spTree>
    <p:extLst>
      <p:ext uri="{BB962C8B-B14F-4D97-AF65-F5344CB8AC3E}">
        <p14:creationId xmlns:p14="http://schemas.microsoft.com/office/powerpoint/2010/main" val="32109038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0888" y="0"/>
            <a:ext cx="3862223" cy="6858000"/>
          </a:xfrm>
          <a:prstGeom prst="rect">
            <a:avLst/>
          </a:prstGeom>
        </p:spPr>
      </p:pic>
    </p:spTree>
    <p:extLst>
      <p:ext uri="{BB962C8B-B14F-4D97-AF65-F5344CB8AC3E}">
        <p14:creationId xmlns:p14="http://schemas.microsoft.com/office/powerpoint/2010/main" val="3336394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6290" y="0"/>
            <a:ext cx="4951420" cy="6858000"/>
          </a:xfrm>
          <a:prstGeom prst="rect">
            <a:avLst/>
          </a:prstGeom>
        </p:spPr>
      </p:pic>
    </p:spTree>
    <p:extLst>
      <p:ext uri="{BB962C8B-B14F-4D97-AF65-F5344CB8AC3E}">
        <p14:creationId xmlns:p14="http://schemas.microsoft.com/office/powerpoint/2010/main" val="2586056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455"/>
            <a:ext cx="9144000" cy="6721089"/>
          </a:xfrm>
          <a:prstGeom prst="rect">
            <a:avLst/>
          </a:prstGeom>
        </p:spPr>
      </p:pic>
    </p:spTree>
    <p:extLst>
      <p:ext uri="{BB962C8B-B14F-4D97-AF65-F5344CB8AC3E}">
        <p14:creationId xmlns:p14="http://schemas.microsoft.com/office/powerpoint/2010/main" val="20477948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387" y="0"/>
            <a:ext cx="4793226" cy="6858000"/>
          </a:xfrm>
          <a:prstGeom prst="rect">
            <a:avLst/>
          </a:prstGeom>
        </p:spPr>
      </p:pic>
    </p:spTree>
    <p:extLst>
      <p:ext uri="{BB962C8B-B14F-4D97-AF65-F5344CB8AC3E}">
        <p14:creationId xmlns:p14="http://schemas.microsoft.com/office/powerpoint/2010/main" val="20025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7504" y="116632"/>
            <a:ext cx="9036496" cy="1470025"/>
          </a:xfrm>
          <a:solidFill>
            <a:schemeClr val="accent2">
              <a:lumMod val="20000"/>
              <a:lumOff val="80000"/>
            </a:schemeClr>
          </a:solidFill>
        </p:spPr>
        <p:txBody>
          <a:bodyPr/>
          <a:lstStyle/>
          <a:p>
            <a:r>
              <a:rPr lang="fr-FR" sz="4000" dirty="0">
                <a:solidFill>
                  <a:srgbClr val="C0504D">
                    <a:lumMod val="75000"/>
                  </a:srgbClr>
                </a:solidFill>
              </a:rPr>
              <a:t>1/ Rappels anatomiques et physiologiques</a:t>
            </a:r>
            <a:endParaRPr lang="fr-FR" dirty="0"/>
          </a:p>
        </p:txBody>
      </p:sp>
      <p:sp>
        <p:nvSpPr>
          <p:cNvPr id="3" name="Sous-titre 2"/>
          <p:cNvSpPr>
            <a:spLocks noGrp="1"/>
          </p:cNvSpPr>
          <p:nvPr>
            <p:ph type="subTitle" idx="1"/>
          </p:nvPr>
        </p:nvSpPr>
        <p:spPr>
          <a:xfrm>
            <a:off x="755576" y="2708920"/>
            <a:ext cx="6400800" cy="2520280"/>
          </a:xfrm>
        </p:spPr>
        <p:txBody>
          <a:bodyPr/>
          <a:lstStyle/>
          <a:p>
            <a:pPr lvl="0"/>
            <a:r>
              <a:rPr lang="fr-FR" sz="4000" dirty="0">
                <a:solidFill>
                  <a:srgbClr val="C0504D">
                    <a:lumMod val="75000"/>
                  </a:srgbClr>
                </a:solidFill>
              </a:rPr>
              <a:t>1-1 / l’appareil respiratoire</a:t>
            </a:r>
          </a:p>
          <a:p>
            <a:pPr lvl="0"/>
            <a:r>
              <a:rPr lang="fr-FR" sz="4000" dirty="0" smtClean="0">
                <a:solidFill>
                  <a:srgbClr val="C0504D">
                    <a:lumMod val="75000"/>
                  </a:srgbClr>
                </a:solidFill>
              </a:rPr>
              <a:t>1-2 </a:t>
            </a:r>
            <a:r>
              <a:rPr lang="fr-FR" sz="4000" dirty="0">
                <a:solidFill>
                  <a:srgbClr val="C0504D">
                    <a:lumMod val="75000"/>
                  </a:srgbClr>
                </a:solidFill>
              </a:rPr>
              <a:t>/ l’appareil </a:t>
            </a:r>
            <a:r>
              <a:rPr lang="fr-FR" sz="4000" dirty="0" smtClean="0">
                <a:solidFill>
                  <a:srgbClr val="C0504D">
                    <a:lumMod val="75000"/>
                  </a:srgbClr>
                </a:solidFill>
              </a:rPr>
              <a:t>circulatoire</a:t>
            </a:r>
          </a:p>
          <a:p>
            <a:pPr lvl="0"/>
            <a:r>
              <a:rPr lang="fr-FR" sz="4000" dirty="0" smtClean="0">
                <a:solidFill>
                  <a:srgbClr val="C0504D">
                    <a:lumMod val="75000"/>
                  </a:srgbClr>
                </a:solidFill>
              </a:rPr>
              <a:t>1 -3 / ORL : sinus – oreilles </a:t>
            </a:r>
            <a:endParaRPr lang="fr-FR" sz="4000" dirty="0">
              <a:solidFill>
                <a:srgbClr val="C0504D">
                  <a:lumMod val="75000"/>
                </a:srgbClr>
              </a:solidFill>
            </a:endParaRPr>
          </a:p>
          <a:p>
            <a:endParaRPr lang="fr-FR" dirty="0"/>
          </a:p>
        </p:txBody>
      </p:sp>
    </p:spTree>
    <p:extLst>
      <p:ext uri="{BB962C8B-B14F-4D97-AF65-F5344CB8AC3E}">
        <p14:creationId xmlns:p14="http://schemas.microsoft.com/office/powerpoint/2010/main" val="28703314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60648"/>
            <a:ext cx="9144000" cy="1143000"/>
          </a:xfrm>
          <a:solidFill>
            <a:schemeClr val="accent2">
              <a:lumMod val="20000"/>
              <a:lumOff val="80000"/>
            </a:schemeClr>
          </a:solidFill>
        </p:spPr>
        <p:txBody>
          <a:bodyPr>
            <a:normAutofit fontScale="90000"/>
          </a:bodyPr>
          <a:lstStyle/>
          <a:p>
            <a:pPr algn="l"/>
            <a:r>
              <a:rPr lang="fr-FR" dirty="0" smtClean="0">
                <a:solidFill>
                  <a:schemeClr val="accent2">
                    <a:lumMod val="75000"/>
                  </a:schemeClr>
                </a:solidFill>
              </a:rPr>
              <a:t>1/ Rappels anatomiques et physiologiques</a:t>
            </a:r>
            <a:endParaRPr lang="fr-FR" dirty="0">
              <a:solidFill>
                <a:schemeClr val="accent2">
                  <a:lumMod val="75000"/>
                </a:schemeClr>
              </a:solidFill>
            </a:endParaRPr>
          </a:p>
        </p:txBody>
      </p:sp>
      <p:sp>
        <p:nvSpPr>
          <p:cNvPr id="3" name="Espace réservé du contenu 2"/>
          <p:cNvSpPr>
            <a:spLocks noGrp="1"/>
          </p:cNvSpPr>
          <p:nvPr>
            <p:ph idx="1"/>
          </p:nvPr>
        </p:nvSpPr>
        <p:spPr>
          <a:xfrm>
            <a:off x="0" y="2564904"/>
            <a:ext cx="8229600" cy="1329011"/>
          </a:xfrm>
        </p:spPr>
        <p:txBody>
          <a:bodyPr>
            <a:normAutofit/>
          </a:bodyPr>
          <a:lstStyle/>
          <a:p>
            <a:pPr marL="0" indent="0">
              <a:buNone/>
            </a:pPr>
            <a:r>
              <a:rPr lang="fr-FR" sz="4000" dirty="0" smtClean="0">
                <a:solidFill>
                  <a:schemeClr val="accent2">
                    <a:lumMod val="75000"/>
                  </a:schemeClr>
                </a:solidFill>
              </a:rPr>
              <a:t>   1-1 /  l’appareil respiratoire</a:t>
            </a:r>
            <a:endParaRPr lang="fr-FR" sz="4000" dirty="0">
              <a:solidFill>
                <a:schemeClr val="accent2">
                  <a:lumMod val="75000"/>
                </a:schemeClr>
              </a:solidFill>
            </a:endParaRPr>
          </a:p>
        </p:txBody>
      </p:sp>
    </p:spTree>
    <p:extLst>
      <p:ext uri="{BB962C8B-B14F-4D97-AF65-F5344CB8AC3E}">
        <p14:creationId xmlns:p14="http://schemas.microsoft.com/office/powerpoint/2010/main" val="2983303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5068"/>
            <a:ext cx="9144000" cy="3600986"/>
          </a:xfrm>
          <a:prstGeom prst="rect">
            <a:avLst/>
          </a:prstGeom>
        </p:spPr>
        <p:txBody>
          <a:bodyPr wrap="square">
            <a:spAutoFit/>
          </a:bodyPr>
          <a:lstStyle/>
          <a:p>
            <a:r>
              <a:rPr lang="fr-FR" sz="3600" b="1" dirty="0"/>
              <a:t>Les sinus </a:t>
            </a:r>
            <a:r>
              <a:rPr lang="fr-FR" sz="2400" dirty="0"/>
              <a:t>sont des cavités gazeuses indéformables qui servent :</a:t>
            </a:r>
            <a:br>
              <a:rPr lang="fr-FR" sz="2400" dirty="0"/>
            </a:br>
            <a:r>
              <a:rPr lang="fr-FR" sz="2400" dirty="0"/>
              <a:t>• à réchauffer et à humidifier l'air qui circule dans le rhino-pharynx,</a:t>
            </a:r>
            <a:br>
              <a:rPr lang="fr-FR" sz="2400" dirty="0"/>
            </a:br>
            <a:r>
              <a:rPr lang="fr-FR" sz="2400" dirty="0"/>
              <a:t>• à alléger et à renforcer la boite crânienne,</a:t>
            </a:r>
            <a:br>
              <a:rPr lang="fr-FR" sz="2400" dirty="0"/>
            </a:br>
            <a:r>
              <a:rPr lang="fr-FR" sz="2400" dirty="0"/>
              <a:t>• de siège de la personnalité de la parole (par résonance). Ils sont tapissés par une muqueuse très vascularisée qui recouvre toutes les voies aériennes supérieures. Les sinus sont reliés au rhino-pharynx par des conduits de faible diamètre et relativement long, notamment au niveau des frontaux.</a:t>
            </a:r>
            <a:br>
              <a:rPr lang="fr-FR" sz="2400" dirty="0"/>
            </a:br>
            <a:endParaRPr lang="fr-FR" sz="2400" dirty="0"/>
          </a:p>
        </p:txBody>
      </p:sp>
      <p:sp>
        <p:nvSpPr>
          <p:cNvPr id="3" name="Rectangle 2"/>
          <p:cNvSpPr/>
          <p:nvPr/>
        </p:nvSpPr>
        <p:spPr>
          <a:xfrm>
            <a:off x="0" y="3861048"/>
            <a:ext cx="9144000" cy="2677656"/>
          </a:xfrm>
          <a:prstGeom prst="rect">
            <a:avLst/>
          </a:prstGeom>
        </p:spPr>
        <p:txBody>
          <a:bodyPr wrap="square">
            <a:spAutoFit/>
          </a:bodyPr>
          <a:lstStyle/>
          <a:p>
            <a:r>
              <a:rPr lang="fr-FR" sz="2400" dirty="0"/>
              <a:t>On peut distinguer </a:t>
            </a:r>
            <a:r>
              <a:rPr lang="fr-FR" sz="2400" dirty="0" smtClean="0"/>
              <a:t>:</a:t>
            </a:r>
          </a:p>
          <a:p>
            <a:r>
              <a:rPr lang="fr-FR" sz="2400" dirty="0" smtClean="0"/>
              <a:t> </a:t>
            </a:r>
            <a:r>
              <a:rPr lang="fr-FR" sz="2400" dirty="0"/>
              <a:t>- les sinus frontaux au niveau des arcades de la base du </a:t>
            </a:r>
            <a:r>
              <a:rPr lang="fr-FR" sz="2400" dirty="0" smtClean="0"/>
              <a:t>front</a:t>
            </a:r>
          </a:p>
          <a:p>
            <a:r>
              <a:rPr lang="fr-FR" sz="2400" dirty="0" smtClean="0"/>
              <a:t> </a:t>
            </a:r>
            <a:r>
              <a:rPr lang="fr-FR" sz="2400" dirty="0"/>
              <a:t>- les sinus maxillaires au niveau du maxillaire supérieur </a:t>
            </a:r>
            <a:endParaRPr lang="fr-FR" sz="2400" dirty="0" smtClean="0"/>
          </a:p>
          <a:p>
            <a:r>
              <a:rPr lang="fr-FR" sz="2400" dirty="0" smtClean="0"/>
              <a:t>  - les </a:t>
            </a:r>
            <a:r>
              <a:rPr lang="fr-FR" sz="2400" dirty="0"/>
              <a:t>sinus ethmoïdaux derrière les fosses nasales </a:t>
            </a:r>
            <a:endParaRPr lang="fr-FR" sz="2400" dirty="0" smtClean="0"/>
          </a:p>
          <a:p>
            <a:r>
              <a:rPr lang="fr-FR" sz="2400" dirty="0" smtClean="0"/>
              <a:t>  - les </a:t>
            </a:r>
            <a:r>
              <a:rPr lang="fr-FR" sz="2400" dirty="0"/>
              <a:t>sinus sphénoïdaux au-dessus de l'arrière gorge, plancher du cerveau.</a:t>
            </a:r>
            <a:br>
              <a:rPr lang="fr-FR" sz="2400" dirty="0"/>
            </a:br>
            <a:endParaRPr lang="fr-FR" sz="2400" dirty="0"/>
          </a:p>
        </p:txBody>
      </p:sp>
    </p:spTree>
    <p:extLst>
      <p:ext uri="{BB962C8B-B14F-4D97-AF65-F5344CB8AC3E}">
        <p14:creationId xmlns:p14="http://schemas.microsoft.com/office/powerpoint/2010/main" val="7434328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765" y="0"/>
            <a:ext cx="6802469" cy="6858000"/>
          </a:xfrm>
          <a:prstGeom prst="rect">
            <a:avLst/>
          </a:prstGeom>
        </p:spPr>
      </p:pic>
    </p:spTree>
    <p:extLst>
      <p:ext uri="{BB962C8B-B14F-4D97-AF65-F5344CB8AC3E}">
        <p14:creationId xmlns:p14="http://schemas.microsoft.com/office/powerpoint/2010/main" val="17152928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446" y="0"/>
            <a:ext cx="6927108" cy="6858000"/>
          </a:xfrm>
          <a:prstGeom prst="rect">
            <a:avLst/>
          </a:prstGeom>
        </p:spPr>
      </p:pic>
    </p:spTree>
    <p:extLst>
      <p:ext uri="{BB962C8B-B14F-4D97-AF65-F5344CB8AC3E}">
        <p14:creationId xmlns:p14="http://schemas.microsoft.com/office/powerpoint/2010/main" val="355215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89844"/>
            <a:ext cx="9144000" cy="4339650"/>
          </a:xfrm>
          <a:prstGeom prst="rect">
            <a:avLst/>
          </a:prstGeom>
        </p:spPr>
        <p:txBody>
          <a:bodyPr wrap="square">
            <a:spAutoFit/>
          </a:bodyPr>
          <a:lstStyle/>
          <a:p>
            <a:r>
              <a:rPr lang="fr-FR" sz="3600" b="1" dirty="0" smtClean="0"/>
              <a:t>L’oreille</a:t>
            </a:r>
            <a:r>
              <a:rPr lang="fr-FR" sz="2400" dirty="0" smtClean="0"/>
              <a:t> assure les fonctions d'audition, mais aussi d'équilibration dans l'espace. On la décompose en trois parties :</a:t>
            </a:r>
            <a:br>
              <a:rPr lang="fr-FR" sz="2400" dirty="0" smtClean="0"/>
            </a:br>
            <a:r>
              <a:rPr lang="fr-FR" sz="2400" dirty="0" smtClean="0"/>
              <a:t>• L'oreille externe : partie noyée lors de la plongée. C'est la partie visible composée du pavillon, du conduit auditif externe et du tympan.</a:t>
            </a:r>
            <a:br>
              <a:rPr lang="fr-FR" sz="2400" dirty="0" smtClean="0"/>
            </a:br>
            <a:r>
              <a:rPr lang="fr-FR" sz="2400" dirty="0" smtClean="0"/>
              <a:t>• L'oreille moyenne : partie ayant pour rôle d'amplifier les sons avant transmission à l'oreille interne et d'équilibrer les pressions de part et d'autre du tympan. Elle comprend la caisse du tympan (marteau, enclume, étrier, fenêtre ovale) et la </a:t>
            </a:r>
            <a:r>
              <a:rPr lang="fr-FR" sz="2400" b="1" dirty="0" smtClean="0"/>
              <a:t>trompe d'Eustache</a:t>
            </a:r>
            <a:r>
              <a:rPr lang="fr-FR" sz="2400" dirty="0" smtClean="0"/>
              <a:t>.</a:t>
            </a:r>
            <a:br>
              <a:rPr lang="fr-FR" sz="2400" dirty="0" smtClean="0"/>
            </a:br>
            <a:r>
              <a:rPr lang="fr-FR" sz="2400" dirty="0" smtClean="0"/>
              <a:t>• L'oreille interne : partie où siègent les fonctions d'audition (cochlée) et d'équilibration (canaux semi-circulaires, utricule et saccule).</a:t>
            </a:r>
            <a:br>
              <a:rPr lang="fr-FR" sz="2400" dirty="0" smtClean="0"/>
            </a:br>
            <a:endParaRPr lang="fr-FR" sz="2400" dirty="0"/>
          </a:p>
        </p:txBody>
      </p:sp>
    </p:spTree>
    <p:extLst>
      <p:ext uri="{BB962C8B-B14F-4D97-AF65-F5344CB8AC3E}">
        <p14:creationId xmlns:p14="http://schemas.microsoft.com/office/powerpoint/2010/main" val="2877145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278383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5732" y="0"/>
            <a:ext cx="8852535" cy="6858000"/>
          </a:xfrm>
          <a:prstGeom prst="rect">
            <a:avLst/>
          </a:prstGeom>
        </p:spPr>
      </p:pic>
    </p:spTree>
    <p:extLst>
      <p:ext uri="{BB962C8B-B14F-4D97-AF65-F5344CB8AC3E}">
        <p14:creationId xmlns:p14="http://schemas.microsoft.com/office/powerpoint/2010/main" val="20555429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6633"/>
            <a:ext cx="9036496" cy="1152127"/>
          </a:xfrm>
          <a:solidFill>
            <a:schemeClr val="accent2">
              <a:lumMod val="20000"/>
              <a:lumOff val="80000"/>
            </a:schemeClr>
          </a:solidFill>
        </p:spPr>
        <p:txBody>
          <a:bodyPr/>
          <a:lstStyle/>
          <a:p>
            <a:r>
              <a:rPr lang="fr-FR" sz="4000" dirty="0">
                <a:solidFill>
                  <a:srgbClr val="C0504D">
                    <a:lumMod val="75000"/>
                  </a:srgbClr>
                </a:solidFill>
              </a:rPr>
              <a:t>1/ Rappels anatomiques et physiologiques</a:t>
            </a:r>
            <a:endParaRPr lang="fr-FR" dirty="0"/>
          </a:p>
        </p:txBody>
      </p:sp>
      <p:sp>
        <p:nvSpPr>
          <p:cNvPr id="3" name="Sous-titre 2"/>
          <p:cNvSpPr>
            <a:spLocks noGrp="1"/>
          </p:cNvSpPr>
          <p:nvPr>
            <p:ph type="subTitle" idx="1"/>
          </p:nvPr>
        </p:nvSpPr>
        <p:spPr>
          <a:xfrm>
            <a:off x="35737" y="2348880"/>
            <a:ext cx="9035480" cy="1440160"/>
          </a:xfrm>
          <a:solidFill>
            <a:schemeClr val="accent2">
              <a:lumMod val="20000"/>
              <a:lumOff val="80000"/>
            </a:schemeClr>
          </a:solidFill>
        </p:spPr>
        <p:txBody>
          <a:bodyPr>
            <a:normAutofit/>
          </a:bodyPr>
          <a:lstStyle/>
          <a:p>
            <a:pPr algn="l"/>
            <a:r>
              <a:rPr lang="fr-FR" sz="4000" dirty="0" smtClean="0">
                <a:solidFill>
                  <a:schemeClr val="accent2">
                    <a:lumMod val="75000"/>
                  </a:schemeClr>
                </a:solidFill>
              </a:rPr>
              <a:t> 2/ Les accidents mécaniques ou </a:t>
            </a:r>
          </a:p>
          <a:p>
            <a:pPr algn="l"/>
            <a:r>
              <a:rPr lang="fr-FR" sz="4000" dirty="0" smtClean="0">
                <a:solidFill>
                  <a:schemeClr val="accent2">
                    <a:lumMod val="75000"/>
                  </a:schemeClr>
                </a:solidFill>
              </a:rPr>
              <a:t>      barotraumatiques</a:t>
            </a:r>
            <a:endParaRPr lang="fr-FR" sz="4000" dirty="0">
              <a:solidFill>
                <a:schemeClr val="accent2">
                  <a:lumMod val="75000"/>
                </a:schemeClr>
              </a:solidFill>
            </a:endParaRPr>
          </a:p>
        </p:txBody>
      </p:sp>
    </p:spTree>
    <p:extLst>
      <p:ext uri="{BB962C8B-B14F-4D97-AF65-F5344CB8AC3E}">
        <p14:creationId xmlns:p14="http://schemas.microsoft.com/office/powerpoint/2010/main" val="200790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639" y="0"/>
            <a:ext cx="7470722" cy="6858000"/>
          </a:xfrm>
          <a:prstGeom prst="rect">
            <a:avLst/>
          </a:prstGeom>
        </p:spPr>
      </p:pic>
    </p:spTree>
    <p:extLst>
      <p:ext uri="{BB962C8B-B14F-4D97-AF65-F5344CB8AC3E}">
        <p14:creationId xmlns:p14="http://schemas.microsoft.com/office/powerpoint/2010/main" val="592936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044" y="0"/>
            <a:ext cx="7285912" cy="6858000"/>
          </a:xfrm>
          <a:prstGeom prst="rect">
            <a:avLst/>
          </a:prstGeom>
        </p:spPr>
      </p:pic>
      <p:sp>
        <p:nvSpPr>
          <p:cNvPr id="3" name="ZoneTexte 2"/>
          <p:cNvSpPr txBox="1"/>
          <p:nvPr/>
        </p:nvSpPr>
        <p:spPr>
          <a:xfrm>
            <a:off x="1547664" y="548680"/>
            <a:ext cx="2088232"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1 - Masque</a:t>
            </a:r>
            <a:endParaRPr lang="fr-FR" sz="2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753829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144000" cy="6863417"/>
          </a:xfrm>
          <a:prstGeom prst="rect">
            <a:avLst/>
          </a:prstGeom>
        </p:spPr>
        <p:txBody>
          <a:bodyPr wrap="square">
            <a:spAutoFit/>
          </a:bodyPr>
          <a:lstStyle/>
          <a:p>
            <a:r>
              <a:rPr lang="fr-FR" sz="2000" b="1" u="sng" dirty="0"/>
              <a:t>Causes </a:t>
            </a:r>
            <a:r>
              <a:rPr lang="fr-FR" sz="2000" b="1" u="sng" dirty="0" smtClean="0"/>
              <a:t>:</a:t>
            </a:r>
          </a:p>
          <a:p>
            <a:r>
              <a:rPr lang="fr-FR" sz="2000" dirty="0" smtClean="0"/>
              <a:t> </a:t>
            </a:r>
            <a:r>
              <a:rPr lang="fr-FR" sz="2000" dirty="0"/>
              <a:t>- La pression augmente à la descente. - Dans un premier temps, le masque s'écrase. </a:t>
            </a:r>
            <a:endParaRPr lang="fr-FR" sz="2000" dirty="0" smtClean="0"/>
          </a:p>
          <a:p>
            <a:r>
              <a:rPr lang="fr-FR" sz="2000" dirty="0" smtClean="0"/>
              <a:t>  - Après </a:t>
            </a:r>
            <a:r>
              <a:rPr lang="fr-FR" sz="2000" dirty="0"/>
              <a:t>avoir dépassé la limite d'élasticité de la jupe, la vitre touche le nez. Ne pouvant plus se déformer, il va y avoir une dépression à l'intérieur. Il va donc agir sur notre visage comme une grosse ventouse. </a:t>
            </a:r>
            <a:endParaRPr lang="fr-FR" sz="2000" dirty="0" smtClean="0"/>
          </a:p>
          <a:p>
            <a:r>
              <a:rPr lang="fr-FR" sz="2000" dirty="0" smtClean="0"/>
              <a:t>  - Les </a:t>
            </a:r>
            <a:r>
              <a:rPr lang="fr-FR" sz="2000" dirty="0"/>
              <a:t>capillaires vont éclater, engendrant des lésions oculaires et nasales. </a:t>
            </a:r>
            <a:endParaRPr lang="fr-FR" sz="2000" dirty="0" smtClean="0"/>
          </a:p>
          <a:p>
            <a:pPr marL="285750" indent="-285750">
              <a:buFontTx/>
              <a:buChar char="-"/>
            </a:pPr>
            <a:endParaRPr lang="fr-FR" sz="2000" dirty="0"/>
          </a:p>
          <a:p>
            <a:r>
              <a:rPr lang="fr-FR" sz="2000" b="1" u="sng" dirty="0" smtClean="0"/>
              <a:t>Symptômes </a:t>
            </a:r>
            <a:r>
              <a:rPr lang="fr-FR" sz="2000" b="1" u="sng" dirty="0"/>
              <a:t>: </a:t>
            </a:r>
            <a:endParaRPr lang="fr-FR" sz="2000" b="1" u="sng" dirty="0" smtClean="0"/>
          </a:p>
          <a:p>
            <a:pPr marL="285750" indent="-285750">
              <a:buFontTx/>
              <a:buChar char="-"/>
            </a:pPr>
            <a:r>
              <a:rPr lang="fr-FR" sz="2000" dirty="0" smtClean="0"/>
              <a:t>Dans l'eau : </a:t>
            </a:r>
            <a:r>
              <a:rPr lang="fr-FR" sz="2000" dirty="0"/>
              <a:t>sensation de sucions, troubles de la vision, douleurs, hémorragies oculaires ou nasales </a:t>
            </a:r>
            <a:r>
              <a:rPr lang="fr-FR" sz="2000" dirty="0" smtClean="0"/>
              <a:t>...</a:t>
            </a:r>
          </a:p>
          <a:p>
            <a:pPr marL="285750" indent="-285750">
              <a:buFontTx/>
              <a:buChar char="-"/>
            </a:pPr>
            <a:r>
              <a:rPr lang="fr-FR" sz="2000" dirty="0" smtClean="0"/>
              <a:t> </a:t>
            </a:r>
            <a:r>
              <a:rPr lang="fr-FR" sz="2000" dirty="0"/>
              <a:t>Au </a:t>
            </a:r>
            <a:r>
              <a:rPr lang="fr-FR" sz="2000" dirty="0" smtClean="0"/>
              <a:t>retour : </a:t>
            </a:r>
            <a:r>
              <a:rPr lang="fr-FR" sz="2000" dirty="0"/>
              <a:t>œil au beurre noir (hématome oculaire - œdème facial), œil rouge, troubles de la vue, saignements de nez (épistaxis), risque de conjonctivite et de décollement </a:t>
            </a:r>
            <a:r>
              <a:rPr lang="fr-FR" sz="2000" dirty="0" smtClean="0"/>
              <a:t>rétinien</a:t>
            </a:r>
          </a:p>
          <a:p>
            <a:pPr marL="285750" indent="-285750">
              <a:buFontTx/>
              <a:buChar char="-"/>
            </a:pPr>
            <a:endParaRPr lang="fr-FR" sz="2000" dirty="0"/>
          </a:p>
          <a:p>
            <a:r>
              <a:rPr lang="fr-FR" sz="2000" dirty="0" smtClean="0"/>
              <a:t> </a:t>
            </a:r>
            <a:r>
              <a:rPr lang="fr-FR" sz="2000" b="1" u="sng" dirty="0" smtClean="0"/>
              <a:t>Conduite </a:t>
            </a:r>
            <a:r>
              <a:rPr lang="fr-FR" sz="2000" b="1" u="sng" dirty="0"/>
              <a:t>à tenir : </a:t>
            </a:r>
            <a:endParaRPr lang="fr-FR" sz="2000" b="1" u="sng" dirty="0" smtClean="0"/>
          </a:p>
          <a:p>
            <a:pPr marL="285750" indent="-285750">
              <a:buFontTx/>
              <a:buChar char="-"/>
            </a:pPr>
            <a:r>
              <a:rPr lang="fr-FR" sz="2000" dirty="0" smtClean="0"/>
              <a:t>Si </a:t>
            </a:r>
            <a:r>
              <a:rPr lang="fr-FR" sz="2000" dirty="0"/>
              <a:t>saignement de nez, se moucher légèrement puis comprimer la narine tête en avant. </a:t>
            </a:r>
            <a:endParaRPr lang="fr-FR" sz="2000" dirty="0" smtClean="0"/>
          </a:p>
          <a:p>
            <a:pPr marL="285750" indent="-285750">
              <a:buFontTx/>
              <a:buChar char="-"/>
            </a:pPr>
            <a:r>
              <a:rPr lang="fr-FR" sz="2000" dirty="0" smtClean="0"/>
              <a:t>Consulter </a:t>
            </a:r>
            <a:r>
              <a:rPr lang="fr-FR" sz="2000" dirty="0"/>
              <a:t>un médecin ORL ou un ophtalmologiste et suspendre toute plongée. </a:t>
            </a:r>
            <a:endParaRPr lang="fr-FR" sz="2000" dirty="0" smtClean="0"/>
          </a:p>
          <a:p>
            <a:pPr marL="285750" indent="-285750">
              <a:buFontTx/>
              <a:buChar char="-"/>
            </a:pPr>
            <a:endParaRPr lang="fr-FR" sz="2000" dirty="0"/>
          </a:p>
          <a:p>
            <a:r>
              <a:rPr lang="fr-FR" sz="2000" b="1" u="sng" dirty="0" smtClean="0"/>
              <a:t>Prévention </a:t>
            </a:r>
            <a:r>
              <a:rPr lang="fr-FR" sz="2000" b="1" u="sng" dirty="0"/>
              <a:t>:</a:t>
            </a:r>
            <a:r>
              <a:rPr lang="fr-FR" sz="2000" dirty="0"/>
              <a:t/>
            </a:r>
            <a:br>
              <a:rPr lang="fr-FR" sz="2000" dirty="0"/>
            </a:br>
            <a:r>
              <a:rPr lang="fr-FR" sz="2000" b="1" dirty="0">
                <a:solidFill>
                  <a:srgbClr val="FF0000"/>
                </a:solidFill>
              </a:rPr>
              <a:t>Souffler par le nez dans le masque au fur et</a:t>
            </a:r>
            <a:r>
              <a:rPr lang="fr-FR" sz="2400" b="1" dirty="0">
                <a:solidFill>
                  <a:srgbClr val="FF0000"/>
                </a:solidFill>
              </a:rPr>
              <a:t> à mesure de la descente.</a:t>
            </a:r>
            <a:r>
              <a:rPr lang="fr-FR" sz="2000" dirty="0"/>
              <a:t/>
            </a:r>
            <a:br>
              <a:rPr lang="fr-FR" sz="2000" dirty="0"/>
            </a:br>
            <a:endParaRPr lang="fr-FR" sz="2000" dirty="0"/>
          </a:p>
        </p:txBody>
      </p:sp>
    </p:spTree>
    <p:extLst>
      <p:ext uri="{BB962C8B-B14F-4D97-AF65-F5344CB8AC3E}">
        <p14:creationId xmlns:p14="http://schemas.microsoft.com/office/powerpoint/2010/main" val="2215407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97346"/>
            <a:ext cx="9036496" cy="6370975"/>
          </a:xfrm>
          <a:prstGeom prst="rect">
            <a:avLst/>
          </a:prstGeom>
        </p:spPr>
        <p:txBody>
          <a:bodyPr wrap="square">
            <a:spAutoFit/>
          </a:bodyPr>
          <a:lstStyle/>
          <a:p>
            <a:r>
              <a:rPr lang="fr-FR" sz="2400" dirty="0" smtClean="0"/>
              <a:t>C'est </a:t>
            </a:r>
            <a:r>
              <a:rPr lang="fr-FR" sz="2400" dirty="0"/>
              <a:t>grâce à lui que nous allons pouvoir respirer</a:t>
            </a:r>
            <a:r>
              <a:rPr lang="fr-FR" sz="2400" dirty="0" smtClean="0"/>
              <a:t>.</a:t>
            </a:r>
          </a:p>
          <a:p>
            <a:r>
              <a:rPr lang="fr-FR" sz="2400" dirty="0" smtClean="0"/>
              <a:t>Cette </a:t>
            </a:r>
            <a:r>
              <a:rPr lang="fr-FR" sz="2400" dirty="0"/>
              <a:t>respiration, problème numéro un pour le plongeur, a pour objet principal de fournir l'oxygène vital à notre organisme et d'éliminer le CO2. La fréquence respiratoire est d'environ 15 à 20 cycles par mn. Le besoin est d'environ 20 m3 d'air par jour</a:t>
            </a:r>
            <a:r>
              <a:rPr lang="fr-FR" sz="2400" dirty="0" smtClean="0"/>
              <a:t>.</a:t>
            </a:r>
          </a:p>
          <a:p>
            <a:endParaRPr lang="fr-FR" sz="2400" dirty="0" smtClean="0"/>
          </a:p>
          <a:p>
            <a:r>
              <a:rPr lang="fr-FR" sz="2400" dirty="0" smtClean="0"/>
              <a:t>L'appareil </a:t>
            </a:r>
            <a:r>
              <a:rPr lang="fr-FR" sz="2400" dirty="0"/>
              <a:t>respiratoire se décompose en trois parties </a:t>
            </a:r>
            <a:r>
              <a:rPr lang="fr-FR" sz="2400" dirty="0" smtClean="0"/>
              <a:t>:</a:t>
            </a:r>
            <a:r>
              <a:rPr lang="fr-FR" sz="2400" dirty="0"/>
              <a:t/>
            </a:r>
            <a:br>
              <a:rPr lang="fr-FR" sz="2400" dirty="0"/>
            </a:br>
            <a:r>
              <a:rPr lang="fr-FR" sz="2400" dirty="0"/>
              <a:t>• </a:t>
            </a:r>
            <a:r>
              <a:rPr lang="fr-FR" sz="2400" b="1" dirty="0"/>
              <a:t>Les voies aériennes supérieures </a:t>
            </a:r>
            <a:r>
              <a:rPr lang="fr-FR" sz="2400" dirty="0"/>
              <a:t>: Elles servent à amener l'air aux poumons et à le réchauffer au passage (nez, bouche, sinus, pharynx, larynx, trachée...).</a:t>
            </a:r>
            <a:br>
              <a:rPr lang="fr-FR" sz="2400" dirty="0"/>
            </a:br>
            <a:r>
              <a:rPr lang="fr-FR" sz="2400" dirty="0"/>
              <a:t>• </a:t>
            </a:r>
            <a:r>
              <a:rPr lang="fr-FR" sz="2400" b="1" dirty="0"/>
              <a:t>Les voies aériennes inférieures </a:t>
            </a:r>
            <a:r>
              <a:rPr lang="fr-FR" sz="2400" dirty="0"/>
              <a:t>: Elles assurent les échanges d'O2et de CO2 entre l'air et le sang (poumons, bronches, bronchioles et alvéoles). La surface de contact dans les alvéoles est d'environ 100 à 150 m2.</a:t>
            </a:r>
            <a:br>
              <a:rPr lang="fr-FR" sz="2400" dirty="0"/>
            </a:br>
            <a:r>
              <a:rPr lang="fr-FR" sz="2400" dirty="0"/>
              <a:t>• </a:t>
            </a:r>
            <a:r>
              <a:rPr lang="fr-FR" sz="2400" b="1" dirty="0"/>
              <a:t>Les organes mécaniques </a:t>
            </a:r>
            <a:r>
              <a:rPr lang="fr-FR" sz="2400" dirty="0"/>
              <a:t>: Ils assurent la ventilation des voies aériennes (côtes, sternum, muscles intercostaux, diaphragme et rachis).</a:t>
            </a:r>
            <a:br>
              <a:rPr lang="fr-FR" sz="2400" dirty="0"/>
            </a:br>
            <a:endParaRPr lang="fr-FR" sz="2400" dirty="0"/>
          </a:p>
        </p:txBody>
      </p:sp>
    </p:spTree>
    <p:extLst>
      <p:ext uri="{BB962C8B-B14F-4D97-AF65-F5344CB8AC3E}">
        <p14:creationId xmlns:p14="http://schemas.microsoft.com/office/powerpoint/2010/main" val="2947842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765" y="0"/>
            <a:ext cx="6802469" cy="6858000"/>
          </a:xfrm>
          <a:prstGeom prst="rect">
            <a:avLst/>
          </a:prstGeom>
        </p:spPr>
      </p:pic>
      <p:sp>
        <p:nvSpPr>
          <p:cNvPr id="3" name="ZoneTexte 2"/>
          <p:cNvSpPr txBox="1"/>
          <p:nvPr/>
        </p:nvSpPr>
        <p:spPr>
          <a:xfrm>
            <a:off x="1331640" y="332656"/>
            <a:ext cx="18002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2 – Les sinus</a:t>
            </a: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3765238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69152" cy="7478970"/>
          </a:xfrm>
          <a:prstGeom prst="rect">
            <a:avLst/>
          </a:prstGeom>
        </p:spPr>
        <p:txBody>
          <a:bodyPr wrap="square">
            <a:spAutoFit/>
          </a:bodyPr>
          <a:lstStyle/>
          <a:p>
            <a:r>
              <a:rPr lang="fr-FR" sz="2400" b="1" u="sng" dirty="0"/>
              <a:t>Causes </a:t>
            </a:r>
            <a:r>
              <a:rPr lang="fr-FR" sz="2400" b="1" u="sng" dirty="0" smtClean="0"/>
              <a:t>:</a:t>
            </a:r>
          </a:p>
          <a:p>
            <a:r>
              <a:rPr lang="fr-FR" sz="2400" dirty="0" smtClean="0"/>
              <a:t>Des </a:t>
            </a:r>
            <a:r>
              <a:rPr lang="fr-FR" sz="2400" dirty="0"/>
              <a:t>obstructions peuvent se produire dans certaines parties des sinus ; elles sont dues à une sinusite, rhume, rhinite, polypes, déviation, de la cloison nasale, hypersécrétion de mucosités et toutes affections ORL.</a:t>
            </a:r>
            <a:br>
              <a:rPr lang="fr-FR" sz="2400" dirty="0"/>
            </a:br>
            <a:r>
              <a:rPr lang="fr-FR" sz="2400" dirty="0"/>
              <a:t>• A la descente, la pression augmente ; comme pour le placage de masque, si une cavité est bouchée, il va y avoir un effet ventouse sur la muqueuse qui peut se décoller.</a:t>
            </a:r>
            <a:br>
              <a:rPr lang="fr-FR" sz="2400" dirty="0"/>
            </a:br>
            <a:r>
              <a:rPr lang="fr-FR" sz="2400" dirty="0"/>
              <a:t>• A la remontée l'air pressurisé emprisonne au fond dans les cavités par des sécrétions va vouloir se détendre, mais comme les orifices sont bouchés, il va appuyer sur les parois des sinus et la muqueuse est écrasée contre la paroi osseuse (plus rare). </a:t>
            </a:r>
          </a:p>
          <a:p>
            <a:r>
              <a:rPr lang="fr-FR" sz="2400" b="1" u="sng" dirty="0" smtClean="0"/>
              <a:t>Symptômes </a:t>
            </a:r>
            <a:r>
              <a:rPr lang="fr-FR" sz="2400" b="1" u="sng" dirty="0"/>
              <a:t>: </a:t>
            </a:r>
            <a:endParaRPr lang="fr-FR" sz="2400" b="1" u="sng" dirty="0" smtClean="0"/>
          </a:p>
          <a:p>
            <a:pPr marL="285750" indent="-285750">
              <a:buFontTx/>
              <a:buChar char="-"/>
            </a:pPr>
            <a:r>
              <a:rPr lang="fr-FR" sz="2400" dirty="0" smtClean="0"/>
              <a:t>Hypersécrétion </a:t>
            </a:r>
            <a:r>
              <a:rPr lang="fr-FR" sz="2400" dirty="0"/>
              <a:t>(envie de se moucher) et état congestif avec œdème. </a:t>
            </a:r>
            <a:endParaRPr lang="fr-FR" sz="2400" dirty="0" smtClean="0"/>
          </a:p>
          <a:p>
            <a:pPr marL="285750" indent="-285750">
              <a:buFontTx/>
              <a:buChar char="-"/>
            </a:pPr>
            <a:r>
              <a:rPr lang="fr-FR" sz="2400" dirty="0" smtClean="0"/>
              <a:t>Saignement </a:t>
            </a:r>
            <a:r>
              <a:rPr lang="fr-FR" sz="2400" dirty="0"/>
              <a:t>de nez. - Violente douleur localisée aux arcades (frontaux) et aux pommettes (maxillaires). </a:t>
            </a:r>
            <a:endParaRPr lang="fr-FR" sz="2400" dirty="0" smtClean="0"/>
          </a:p>
          <a:p>
            <a:pPr marL="285750" indent="-285750">
              <a:buFontTx/>
              <a:buChar char="-"/>
            </a:pPr>
            <a:r>
              <a:rPr lang="fr-FR" sz="2400" dirty="0" smtClean="0"/>
              <a:t>Sensation </a:t>
            </a:r>
            <a:r>
              <a:rPr lang="fr-FR" sz="2400" dirty="0"/>
              <a:t>de rage de dents (maxillaires). </a:t>
            </a:r>
            <a:endParaRPr lang="fr-FR" sz="2400" dirty="0" smtClean="0"/>
          </a:p>
          <a:p>
            <a:pPr marL="285750" indent="-285750">
              <a:buFontTx/>
              <a:buChar char="-"/>
            </a:pPr>
            <a:r>
              <a:rPr lang="fr-FR" sz="2400" dirty="0" smtClean="0"/>
              <a:t>Toute </a:t>
            </a:r>
            <a:r>
              <a:rPr lang="fr-FR" sz="2400" dirty="0"/>
              <a:t>douleur aiguë aux sinus (cas d'une remontée très rapide) peut entraîner une syncope</a:t>
            </a:r>
            <a:r>
              <a:rPr lang="fr-FR" sz="2400" dirty="0" smtClean="0"/>
              <a:t>.</a:t>
            </a:r>
          </a:p>
          <a:p>
            <a:pPr marL="285750" indent="-285750">
              <a:buFontTx/>
              <a:buChar char="-"/>
            </a:pPr>
            <a:r>
              <a:rPr lang="fr-FR" sz="2400" dirty="0" smtClean="0"/>
              <a:t>Risques </a:t>
            </a:r>
            <a:r>
              <a:rPr lang="fr-FR" sz="2400" dirty="0"/>
              <a:t>d'infections dus à la qualité de l'eau.</a:t>
            </a:r>
            <a:br>
              <a:rPr lang="fr-FR" sz="2400" dirty="0"/>
            </a:br>
            <a:endParaRPr lang="fr-FR" sz="2400" dirty="0"/>
          </a:p>
        </p:txBody>
      </p:sp>
    </p:spTree>
    <p:extLst>
      <p:ext uri="{BB962C8B-B14F-4D97-AF65-F5344CB8AC3E}">
        <p14:creationId xmlns:p14="http://schemas.microsoft.com/office/powerpoint/2010/main" val="2219109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39" y="620688"/>
            <a:ext cx="9036496" cy="6186309"/>
          </a:xfrm>
          <a:prstGeom prst="rect">
            <a:avLst/>
          </a:prstGeom>
        </p:spPr>
        <p:txBody>
          <a:bodyPr wrap="square">
            <a:spAutoFit/>
          </a:bodyPr>
          <a:lstStyle/>
          <a:p>
            <a:r>
              <a:rPr lang="fr-FR" sz="2400" b="1" u="sng" dirty="0"/>
              <a:t>Conduite à tenir </a:t>
            </a:r>
            <a:r>
              <a:rPr lang="fr-FR" sz="2400" b="1" u="sng" dirty="0" smtClean="0"/>
              <a:t>:</a:t>
            </a:r>
          </a:p>
          <a:p>
            <a:endParaRPr lang="fr-FR" sz="2400" dirty="0" smtClean="0"/>
          </a:p>
          <a:p>
            <a:r>
              <a:rPr lang="fr-FR" sz="2400" dirty="0" smtClean="0"/>
              <a:t> </a:t>
            </a:r>
            <a:r>
              <a:rPr lang="fr-FR" sz="2400" dirty="0"/>
              <a:t>- A la descente : si douleur, remonter un peu, retirer le masque et se moucher. Puis essayer à nouveau. Si cela persiste, remonter lentement et annuler la plongée. </a:t>
            </a:r>
            <a:endParaRPr lang="fr-FR" sz="2400" dirty="0" smtClean="0"/>
          </a:p>
          <a:p>
            <a:endParaRPr lang="fr-FR" sz="2400" dirty="0"/>
          </a:p>
          <a:p>
            <a:pPr marL="285750" indent="-285750">
              <a:buFontTx/>
              <a:buChar char="-"/>
            </a:pPr>
            <a:r>
              <a:rPr lang="fr-FR" sz="2400" dirty="0" smtClean="0"/>
              <a:t>A </a:t>
            </a:r>
            <a:r>
              <a:rPr lang="fr-FR" sz="2400" dirty="0"/>
              <a:t>la remontée, redescendre de quelques mètres pour diminuer la douleur, se moucher et remonter très lentement (mains sur mains sur le mouillage) en déglutissant et en mastiquant. - Suspendre la plongée et consulter un médecin O.R.L. </a:t>
            </a:r>
          </a:p>
          <a:p>
            <a:pPr marL="285750" indent="-285750">
              <a:buFontTx/>
              <a:buChar char="-"/>
            </a:pPr>
            <a:endParaRPr lang="fr-FR" sz="2400" b="1" u="sng" dirty="0" smtClean="0"/>
          </a:p>
          <a:p>
            <a:pPr marL="285750" indent="-285750">
              <a:buFontTx/>
              <a:buChar char="-"/>
            </a:pPr>
            <a:r>
              <a:rPr lang="fr-FR" sz="2400" b="1" u="sng" dirty="0" smtClean="0"/>
              <a:t>Prévention :</a:t>
            </a:r>
          </a:p>
          <a:p>
            <a:pPr algn="ctr"/>
            <a:r>
              <a:rPr lang="fr-FR" sz="2400" dirty="0"/>
              <a:t/>
            </a:r>
            <a:br>
              <a:rPr lang="fr-FR" sz="2400" dirty="0"/>
            </a:br>
            <a:r>
              <a:rPr lang="fr-FR" sz="2800" b="1" dirty="0">
                <a:solidFill>
                  <a:srgbClr val="FF0000"/>
                </a:solidFill>
              </a:rPr>
              <a:t>Ne jamais forcer</a:t>
            </a:r>
            <a:r>
              <a:rPr lang="fr-FR" sz="2800" b="1" dirty="0" smtClean="0">
                <a:solidFill>
                  <a:srgbClr val="FF0000"/>
                </a:solidFill>
              </a:rPr>
              <a:t>.</a:t>
            </a:r>
            <a:r>
              <a:rPr lang="fr-FR" sz="2800" b="1" dirty="0">
                <a:solidFill>
                  <a:srgbClr val="FF0000"/>
                </a:solidFill>
              </a:rPr>
              <a:t/>
            </a:r>
            <a:br>
              <a:rPr lang="fr-FR" sz="2800" b="1" dirty="0">
                <a:solidFill>
                  <a:srgbClr val="FF0000"/>
                </a:solidFill>
              </a:rPr>
            </a:br>
            <a:r>
              <a:rPr lang="fr-FR" sz="2800" b="1" dirty="0" smtClean="0">
                <a:solidFill>
                  <a:srgbClr val="FF0000"/>
                </a:solidFill>
              </a:rPr>
              <a:t>Ne </a:t>
            </a:r>
            <a:r>
              <a:rPr lang="fr-FR" sz="2800" b="1" dirty="0">
                <a:solidFill>
                  <a:srgbClr val="FF0000"/>
                </a:solidFill>
              </a:rPr>
              <a:t>pas plonger enrhumé</a:t>
            </a:r>
            <a:r>
              <a:rPr lang="fr-FR" sz="2800" dirty="0">
                <a:solidFill>
                  <a:srgbClr val="FF0000"/>
                </a:solidFill>
              </a:rPr>
              <a:t>.</a:t>
            </a:r>
            <a:r>
              <a:rPr lang="fr-FR" sz="2800" dirty="0"/>
              <a:t/>
            </a:r>
            <a:br>
              <a:rPr lang="fr-FR" sz="2800" dirty="0"/>
            </a:br>
            <a:endParaRPr lang="fr-FR" sz="2800" dirty="0"/>
          </a:p>
        </p:txBody>
      </p:sp>
    </p:spTree>
    <p:extLst>
      <p:ext uri="{BB962C8B-B14F-4D97-AF65-F5344CB8AC3E}">
        <p14:creationId xmlns:p14="http://schemas.microsoft.com/office/powerpoint/2010/main" val="121084834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083" y="78957"/>
            <a:ext cx="7315834" cy="6700085"/>
          </a:xfrm>
          <a:prstGeom prst="rect">
            <a:avLst/>
          </a:prstGeom>
        </p:spPr>
      </p:pic>
      <p:sp>
        <p:nvSpPr>
          <p:cNvPr id="3" name="ZoneTexte 2"/>
          <p:cNvSpPr txBox="1"/>
          <p:nvPr/>
        </p:nvSpPr>
        <p:spPr>
          <a:xfrm>
            <a:off x="5580112" y="508030"/>
            <a:ext cx="23042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3 – Les oreilles</a:t>
            </a:r>
            <a:endParaRPr lang="fr-FR"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6233159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57111"/>
            <a:ext cx="9144000" cy="5743778"/>
          </a:xfrm>
          <a:prstGeom prst="rect">
            <a:avLst/>
          </a:prstGeom>
        </p:spPr>
      </p:pic>
    </p:spTree>
    <p:extLst>
      <p:ext uri="{BB962C8B-B14F-4D97-AF65-F5344CB8AC3E}">
        <p14:creationId xmlns:p14="http://schemas.microsoft.com/office/powerpoint/2010/main" val="4185806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526"/>
            <a:ext cx="9144000" cy="5300948"/>
          </a:xfrm>
          <a:prstGeom prst="rect">
            <a:avLst/>
          </a:prstGeom>
        </p:spPr>
      </p:pic>
    </p:spTree>
    <p:extLst>
      <p:ext uri="{BB962C8B-B14F-4D97-AF65-F5344CB8AC3E}">
        <p14:creationId xmlns:p14="http://schemas.microsoft.com/office/powerpoint/2010/main" val="12340033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78526"/>
            <a:ext cx="9144000" cy="5300948"/>
          </a:xfrm>
          <a:prstGeom prst="rect">
            <a:avLst/>
          </a:prstGeom>
        </p:spPr>
      </p:pic>
    </p:spTree>
    <p:extLst>
      <p:ext uri="{BB962C8B-B14F-4D97-AF65-F5344CB8AC3E}">
        <p14:creationId xmlns:p14="http://schemas.microsoft.com/office/powerpoint/2010/main" val="19847283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1495"/>
            <a:ext cx="9144000" cy="6295010"/>
          </a:xfrm>
          <a:prstGeom prst="rect">
            <a:avLst/>
          </a:prstGeom>
        </p:spPr>
      </p:pic>
    </p:spTree>
    <p:extLst>
      <p:ext uri="{BB962C8B-B14F-4D97-AF65-F5344CB8AC3E}">
        <p14:creationId xmlns:p14="http://schemas.microsoft.com/office/powerpoint/2010/main" val="3875310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6268"/>
            <a:ext cx="9144000" cy="6245464"/>
          </a:xfrm>
          <a:prstGeom prst="rect">
            <a:avLst/>
          </a:prstGeom>
        </p:spPr>
      </p:pic>
    </p:spTree>
    <p:extLst>
      <p:ext uri="{BB962C8B-B14F-4D97-AF65-F5344CB8AC3E}">
        <p14:creationId xmlns:p14="http://schemas.microsoft.com/office/powerpoint/2010/main" val="29409235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843"/>
            <a:ext cx="8928992" cy="5262979"/>
          </a:xfrm>
          <a:prstGeom prst="rect">
            <a:avLst/>
          </a:prstGeom>
        </p:spPr>
        <p:txBody>
          <a:bodyPr wrap="square">
            <a:spAutoFit/>
          </a:bodyPr>
          <a:lstStyle/>
          <a:p>
            <a:r>
              <a:rPr lang="fr-FR" sz="2400" b="1" u="sng" dirty="0"/>
              <a:t>Causes </a:t>
            </a:r>
            <a:r>
              <a:rPr lang="fr-FR" sz="2400" b="1" u="sng" dirty="0" smtClean="0"/>
              <a:t>:</a:t>
            </a:r>
          </a:p>
          <a:p>
            <a:r>
              <a:rPr lang="fr-FR" sz="2400" dirty="0"/>
              <a:t/>
            </a:r>
            <a:br>
              <a:rPr lang="fr-FR" sz="2400" dirty="0"/>
            </a:br>
            <a:r>
              <a:rPr lang="fr-FR" sz="2400" dirty="0"/>
              <a:t>• A la descente : nous allons équilibrer la pression en envoyant de l'air derrière le tympan grâce à la trompe d'Eustache. Chose qui ne se fait pas toujours spontanément</a:t>
            </a:r>
            <a:r>
              <a:rPr lang="fr-FR" sz="2400" dirty="0" smtClean="0"/>
              <a:t>.</a:t>
            </a:r>
          </a:p>
          <a:p>
            <a:r>
              <a:rPr lang="fr-FR" sz="2400" dirty="0"/>
              <a:t/>
            </a:r>
            <a:br>
              <a:rPr lang="fr-FR" sz="2400" dirty="0"/>
            </a:br>
            <a:r>
              <a:rPr lang="fr-FR" sz="2400" dirty="0"/>
              <a:t>• A la remontée : les pressions de chaque coté du tympan s'équilibreront naturellement. Si à un moment ou un autre de la plongée, la trompe d'Eustache est bouchée par des sécrétions provenant des voies aériennes supérieures, l'équilibrage ne pourra pas se faire de chaque coté du tympan et il y aura déformation, voire rupture du tympan. C'est également ce qui risque d'arriver si le conduit auditif externe est bouché.</a:t>
            </a:r>
            <a:br>
              <a:rPr lang="fr-FR" sz="2400" dirty="0"/>
            </a:br>
            <a:endParaRPr lang="fr-FR" sz="2400" dirty="0"/>
          </a:p>
        </p:txBody>
      </p:sp>
    </p:spTree>
    <p:extLst>
      <p:ext uri="{BB962C8B-B14F-4D97-AF65-F5344CB8AC3E}">
        <p14:creationId xmlns:p14="http://schemas.microsoft.com/office/powerpoint/2010/main" val="42269017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3305" y="0"/>
            <a:ext cx="5917389" cy="6858000"/>
          </a:xfrm>
          <a:prstGeom prst="rect">
            <a:avLst/>
          </a:prstGeom>
        </p:spPr>
      </p:pic>
    </p:spTree>
    <p:extLst>
      <p:ext uri="{BB962C8B-B14F-4D97-AF65-F5344CB8AC3E}">
        <p14:creationId xmlns:p14="http://schemas.microsoft.com/office/powerpoint/2010/main" val="14603193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0749" y="0"/>
            <a:ext cx="7022501" cy="6858000"/>
          </a:xfrm>
          <a:prstGeom prst="rect">
            <a:avLst/>
          </a:prstGeom>
        </p:spPr>
      </p:pic>
    </p:spTree>
    <p:extLst>
      <p:ext uri="{BB962C8B-B14F-4D97-AF65-F5344CB8AC3E}">
        <p14:creationId xmlns:p14="http://schemas.microsoft.com/office/powerpoint/2010/main" val="34897818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709" y="116632"/>
            <a:ext cx="8928992" cy="6740307"/>
          </a:xfrm>
          <a:prstGeom prst="rect">
            <a:avLst/>
          </a:prstGeom>
        </p:spPr>
        <p:txBody>
          <a:bodyPr wrap="square">
            <a:spAutoFit/>
          </a:bodyPr>
          <a:lstStyle/>
          <a:p>
            <a:r>
              <a:rPr lang="fr-FR" sz="2400" b="1" u="sng" dirty="0"/>
              <a:t>Symptômes :</a:t>
            </a:r>
            <a:r>
              <a:rPr lang="fr-FR" sz="2400" dirty="0"/>
              <a:t/>
            </a:r>
            <a:br>
              <a:rPr lang="fr-FR" sz="2400" dirty="0"/>
            </a:br>
            <a:r>
              <a:rPr lang="fr-FR" sz="2400" dirty="0"/>
              <a:t>• Douleur légère puis de plus en plus violente. Ceci peut entraîner une otite barotraumatique, voire une rupture du tympan si on continue à descendre</a:t>
            </a:r>
            <a:br>
              <a:rPr lang="fr-FR" sz="2400" dirty="0"/>
            </a:br>
            <a:r>
              <a:rPr lang="fr-FR" sz="2400" dirty="0"/>
              <a:t>• « Coup de poignard » et sensation de froid et de crépitement dans l'oreille</a:t>
            </a:r>
            <a:br>
              <a:rPr lang="fr-FR" sz="2400" dirty="0"/>
            </a:br>
            <a:r>
              <a:rPr lang="fr-FR" sz="2400" dirty="0"/>
              <a:t>• </a:t>
            </a:r>
            <a:r>
              <a:rPr lang="fr-FR" sz="2400" dirty="0" smtClean="0"/>
              <a:t>Vertiges</a:t>
            </a:r>
            <a:r>
              <a:rPr lang="fr-FR" sz="2400" dirty="0"/>
              <a:t/>
            </a:r>
            <a:br>
              <a:rPr lang="fr-FR" sz="2400" dirty="0"/>
            </a:br>
            <a:r>
              <a:rPr lang="fr-FR" sz="2400" dirty="0"/>
              <a:t>• Syncope</a:t>
            </a:r>
            <a:br>
              <a:rPr lang="fr-FR" sz="2400" dirty="0"/>
            </a:br>
            <a:r>
              <a:rPr lang="fr-FR" sz="2400" dirty="0"/>
              <a:t>• En surface, si on fait Valsalva on perçoit un sifflement dans l'oreille </a:t>
            </a:r>
            <a:endParaRPr lang="fr-FR" sz="2400" dirty="0" smtClean="0"/>
          </a:p>
          <a:p>
            <a:endParaRPr lang="fr-FR" sz="2400" dirty="0" smtClean="0"/>
          </a:p>
          <a:p>
            <a:endParaRPr lang="fr-FR" sz="2400" dirty="0"/>
          </a:p>
          <a:p>
            <a:r>
              <a:rPr lang="fr-FR" sz="2400" b="1" u="sng" dirty="0" smtClean="0"/>
              <a:t>Conduite </a:t>
            </a:r>
            <a:r>
              <a:rPr lang="fr-FR" sz="2400" b="1" u="sng" dirty="0"/>
              <a:t>à tenir :</a:t>
            </a:r>
            <a:r>
              <a:rPr lang="fr-FR" sz="2400" dirty="0"/>
              <a:t/>
            </a:r>
            <a:br>
              <a:rPr lang="fr-FR" sz="2400" dirty="0"/>
            </a:br>
            <a:r>
              <a:rPr lang="fr-FR" sz="2400" dirty="0"/>
              <a:t>• A la descente : si douleur, remonter un peu, retirer le masque et se moucher. Faire entrer de l'eau dans la cagoule. Puis essayer à nouveau en faisant des manœuvres de déglutition et de mastication. Si cela persiste, remonter lentement et annuler la plongée (la descente, tête en haut, peut faciliter l'immersion).</a:t>
            </a:r>
            <a:br>
              <a:rPr lang="fr-FR" sz="2400" dirty="0"/>
            </a:br>
            <a:endParaRPr lang="fr-FR" sz="2400" dirty="0"/>
          </a:p>
        </p:txBody>
      </p:sp>
    </p:spTree>
    <p:extLst>
      <p:ext uri="{BB962C8B-B14F-4D97-AF65-F5344CB8AC3E}">
        <p14:creationId xmlns:p14="http://schemas.microsoft.com/office/powerpoint/2010/main" val="3336176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3754874"/>
          </a:xfrm>
          <a:prstGeom prst="rect">
            <a:avLst/>
          </a:prstGeom>
        </p:spPr>
        <p:txBody>
          <a:bodyPr wrap="square">
            <a:spAutoFit/>
          </a:bodyPr>
          <a:lstStyle/>
          <a:p>
            <a:r>
              <a:rPr lang="fr-FR" sz="2400" dirty="0"/>
              <a:t>• A la remontée : redescendre de quelques mètres pour diminuer la douleur, se moucher et remonter très lentement (mains sur mains sur le mouillage) en déglutissant et en mastiquant. Exécuter la manœuvre de Toynbee ou B.T.V.</a:t>
            </a:r>
            <a:br>
              <a:rPr lang="fr-FR" sz="2400" dirty="0"/>
            </a:br>
            <a:r>
              <a:rPr lang="fr-FR" sz="2400" dirty="0"/>
              <a:t>• Consulter un médecin O.R.L</a:t>
            </a:r>
            <a:r>
              <a:rPr lang="fr-FR" sz="2400" dirty="0" smtClean="0"/>
              <a:t>.</a:t>
            </a:r>
            <a:endParaRPr lang="fr-FR" sz="2400" dirty="0"/>
          </a:p>
          <a:p>
            <a:r>
              <a:rPr lang="fr-FR" sz="2400" dirty="0"/>
              <a:t/>
            </a:r>
            <a:br>
              <a:rPr lang="fr-FR" sz="2400" dirty="0"/>
            </a:br>
            <a:r>
              <a:rPr lang="fr-FR" sz="2400" b="1" u="sng" dirty="0"/>
              <a:t>• Prévention </a:t>
            </a:r>
            <a:r>
              <a:rPr lang="fr-FR" sz="2400" b="1" u="sng" dirty="0" smtClean="0"/>
              <a:t>:</a:t>
            </a:r>
          </a:p>
          <a:p>
            <a:pPr algn="ctr"/>
            <a:r>
              <a:rPr lang="fr-FR" sz="2400" dirty="0" smtClean="0"/>
              <a:t/>
            </a:r>
            <a:br>
              <a:rPr lang="fr-FR" sz="2400" dirty="0" smtClean="0"/>
            </a:br>
            <a:r>
              <a:rPr lang="fr-FR" sz="2800" b="1" dirty="0" smtClean="0">
                <a:solidFill>
                  <a:srgbClr val="FF0000"/>
                </a:solidFill>
              </a:rPr>
              <a:t>Bien équilibrer, ne jamais forcer à la descente.</a:t>
            </a:r>
            <a:r>
              <a:rPr lang="fr-FR" dirty="0" smtClean="0"/>
              <a:t/>
            </a:r>
            <a:br>
              <a:rPr lang="fr-FR" dirty="0" smtClean="0"/>
            </a:br>
            <a:endParaRPr lang="fr-FR" dirty="0"/>
          </a:p>
        </p:txBody>
      </p:sp>
      <p:sp>
        <p:nvSpPr>
          <p:cNvPr id="3" name="Rectangle 2"/>
          <p:cNvSpPr/>
          <p:nvPr/>
        </p:nvSpPr>
        <p:spPr>
          <a:xfrm>
            <a:off x="-22417" y="3861048"/>
            <a:ext cx="9036496" cy="3046988"/>
          </a:xfrm>
          <a:prstGeom prst="rect">
            <a:avLst/>
          </a:prstGeom>
        </p:spPr>
        <p:txBody>
          <a:bodyPr wrap="square">
            <a:spAutoFit/>
          </a:bodyPr>
          <a:lstStyle/>
          <a:p>
            <a:r>
              <a:rPr lang="fr-FR" sz="2400" dirty="0"/>
              <a:t>La B.T.V. (Béance Tubaire Volontaire) consiste en une projection du maxillaire inférieure vers l'avant ; c'est le meilleur moyen d'équilibrer et le meilleur traitement préventif possible des barotraumatismes de </a:t>
            </a:r>
            <a:r>
              <a:rPr lang="fr-FR" sz="2400" dirty="0" smtClean="0"/>
              <a:t>l'oreille. Quelques conseils :</a:t>
            </a:r>
            <a:r>
              <a:rPr lang="fr-FR" sz="2400" dirty="0"/>
              <a:t/>
            </a:r>
            <a:br>
              <a:rPr lang="fr-FR" sz="2400" dirty="0"/>
            </a:br>
            <a:r>
              <a:rPr lang="fr-FR" sz="2400" dirty="0" smtClean="0"/>
              <a:t>* </a:t>
            </a:r>
            <a:r>
              <a:rPr lang="fr-FR" sz="2400" dirty="0"/>
              <a:t>Equilibrer avant d'avoir mal, après ce sera très difficile, voire impossible. * Au besoin, remonter un peu et se mettre tête en haut. </a:t>
            </a:r>
            <a:endParaRPr lang="fr-FR" sz="2400" dirty="0" smtClean="0"/>
          </a:p>
          <a:p>
            <a:r>
              <a:rPr lang="fr-FR" sz="2400" dirty="0" smtClean="0"/>
              <a:t>* </a:t>
            </a:r>
            <a:r>
              <a:rPr lang="fr-FR" sz="2400" dirty="0"/>
              <a:t>Si difficultés fréquentes, descendre lentement, tête en haut.</a:t>
            </a:r>
            <a:br>
              <a:rPr lang="fr-FR" sz="2400" dirty="0"/>
            </a:br>
            <a:endParaRPr lang="fr-FR" sz="2400" dirty="0"/>
          </a:p>
        </p:txBody>
      </p:sp>
    </p:spTree>
    <p:extLst>
      <p:ext uri="{BB962C8B-B14F-4D97-AF65-F5344CB8AC3E}">
        <p14:creationId xmlns:p14="http://schemas.microsoft.com/office/powerpoint/2010/main" val="358938264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9036496" cy="6986528"/>
          </a:xfrm>
          <a:prstGeom prst="rect">
            <a:avLst/>
          </a:prstGeom>
        </p:spPr>
        <p:txBody>
          <a:bodyPr wrap="square">
            <a:spAutoFit/>
          </a:bodyPr>
          <a:lstStyle/>
          <a:p>
            <a:pPr marL="285750" indent="-285750">
              <a:buFont typeface="Arial" charset="0"/>
              <a:buChar char="•"/>
            </a:pPr>
            <a:r>
              <a:rPr lang="fr-FR" sz="2400" dirty="0" smtClean="0"/>
              <a:t>Préférer </a:t>
            </a:r>
            <a:r>
              <a:rPr lang="fr-FR" sz="2400" dirty="0"/>
              <a:t>les méthodes d'équilibrage dans cet ordre : </a:t>
            </a:r>
            <a:endParaRPr lang="fr-FR" sz="2400" dirty="0" smtClean="0"/>
          </a:p>
          <a:p>
            <a:r>
              <a:rPr lang="fr-FR" sz="2400" dirty="0" smtClean="0"/>
              <a:t>B.T.V</a:t>
            </a:r>
            <a:r>
              <a:rPr lang="fr-FR" sz="2400" dirty="0"/>
              <a:t>. (Béance Tubaire Volontaire ou méthode du docteur </a:t>
            </a:r>
            <a:r>
              <a:rPr lang="fr-FR" sz="2400" dirty="0" err="1"/>
              <a:t>Delonca</a:t>
            </a:r>
            <a:r>
              <a:rPr lang="fr-FR" sz="2400" dirty="0"/>
              <a:t>), </a:t>
            </a:r>
            <a:r>
              <a:rPr lang="fr-FR" sz="2400" dirty="0" err="1"/>
              <a:t>Frenzel</a:t>
            </a:r>
            <a:r>
              <a:rPr lang="fr-FR" sz="2400" dirty="0"/>
              <a:t>, Valsalva. </a:t>
            </a:r>
            <a:endParaRPr lang="fr-FR" sz="2400" dirty="0" smtClean="0"/>
          </a:p>
          <a:p>
            <a:pPr marL="285750" indent="-285750" algn="ctr">
              <a:buFont typeface="Arial" charset="0"/>
              <a:buChar char="•"/>
            </a:pPr>
            <a:r>
              <a:rPr lang="fr-FR" sz="2400" dirty="0"/>
              <a:t/>
            </a:r>
            <a:br>
              <a:rPr lang="fr-FR" sz="2400" dirty="0"/>
            </a:br>
            <a:r>
              <a:rPr lang="fr-FR" sz="2800" b="1" dirty="0">
                <a:solidFill>
                  <a:srgbClr val="FF0000"/>
                </a:solidFill>
              </a:rPr>
              <a:t>Ne jamais pratiquer Valsalva à la remontée </a:t>
            </a:r>
            <a:endParaRPr lang="fr-FR" sz="2800" b="1" dirty="0" smtClean="0">
              <a:solidFill>
                <a:srgbClr val="FF0000"/>
              </a:solidFill>
            </a:endParaRPr>
          </a:p>
          <a:p>
            <a:pPr marL="285750" indent="-285750" algn="ctr">
              <a:buFont typeface="Arial" charset="0"/>
              <a:buChar char="•"/>
            </a:pPr>
            <a:endParaRPr lang="fr-FR" sz="2400" b="1" dirty="0" smtClean="0"/>
          </a:p>
          <a:p>
            <a:pPr marL="285750" indent="-285750">
              <a:buFont typeface="Arial" charset="0"/>
              <a:buChar char="•"/>
            </a:pPr>
            <a:r>
              <a:rPr lang="fr-FR" sz="2400" dirty="0" smtClean="0"/>
              <a:t> </a:t>
            </a:r>
            <a:r>
              <a:rPr lang="fr-FR" sz="2400" dirty="0"/>
              <a:t>Car c'est une manœuvre alors totalement illogique pouvant entraîner un barotraumatisme sur l'oreille interne, sur la face interne du tympan </a:t>
            </a:r>
            <a:endParaRPr lang="fr-FR" sz="2400" dirty="0" smtClean="0"/>
          </a:p>
          <a:p>
            <a:r>
              <a:rPr lang="fr-FR" sz="2400" b="1" dirty="0"/>
              <a:t> </a:t>
            </a:r>
            <a:r>
              <a:rPr lang="fr-FR" sz="2400" b="1" dirty="0" smtClean="0"/>
              <a:t>                        • </a:t>
            </a:r>
            <a:r>
              <a:rPr lang="fr-FR" sz="2400" b="1" dirty="0"/>
              <a:t>Avant de plonger et dans la vie courante : </a:t>
            </a:r>
            <a:endParaRPr lang="fr-FR" sz="2400" b="1" dirty="0" smtClean="0"/>
          </a:p>
          <a:p>
            <a:pPr marL="285750" indent="-285750">
              <a:buFont typeface="Arial" charset="0"/>
              <a:buChar char="•"/>
            </a:pPr>
            <a:r>
              <a:rPr lang="fr-FR" sz="2400" dirty="0" smtClean="0"/>
              <a:t>Proscrire </a:t>
            </a:r>
            <a:r>
              <a:rPr lang="fr-FR" sz="2400" dirty="0"/>
              <a:t>le coton tige qui crée des bouchons dans l'oreille. </a:t>
            </a:r>
            <a:endParaRPr lang="fr-FR" sz="2400" dirty="0" smtClean="0"/>
          </a:p>
          <a:p>
            <a:pPr marL="285750" indent="-285750">
              <a:buFont typeface="Arial" charset="0"/>
              <a:buChar char="•"/>
            </a:pPr>
            <a:r>
              <a:rPr lang="fr-FR" sz="2400" dirty="0" smtClean="0"/>
              <a:t>Ne </a:t>
            </a:r>
            <a:r>
              <a:rPr lang="fr-FR" sz="2400" dirty="0"/>
              <a:t>pas mettre de bouchons dans les oreilles pour soi-disant les protéger. </a:t>
            </a:r>
            <a:endParaRPr lang="fr-FR" sz="2400" dirty="0" smtClean="0"/>
          </a:p>
          <a:p>
            <a:pPr marL="285750" indent="-285750">
              <a:buFont typeface="Arial" charset="0"/>
              <a:buChar char="•"/>
            </a:pPr>
            <a:r>
              <a:rPr lang="fr-FR" sz="2400" dirty="0" smtClean="0"/>
              <a:t>Ne </a:t>
            </a:r>
            <a:r>
              <a:rPr lang="fr-FR" sz="2400" dirty="0"/>
              <a:t>pas mettre de cagoule trop serrée. Au besoin, percer sa cagoule avec une aiguille au niveau des </a:t>
            </a:r>
            <a:r>
              <a:rPr lang="fr-FR" sz="2400" dirty="0" smtClean="0"/>
              <a:t>oreilles</a:t>
            </a:r>
            <a:r>
              <a:rPr lang="fr-FR" sz="2400" dirty="0"/>
              <a:t/>
            </a:r>
            <a:br>
              <a:rPr lang="fr-FR" sz="2400" dirty="0"/>
            </a:br>
            <a:r>
              <a:rPr lang="fr-FR" sz="2400" dirty="0" smtClean="0"/>
              <a:t>                       </a:t>
            </a:r>
            <a:r>
              <a:rPr lang="fr-FR" sz="2400" b="1" dirty="0" smtClean="0"/>
              <a:t>• </a:t>
            </a:r>
            <a:r>
              <a:rPr lang="fr-FR" sz="2400" b="1" dirty="0"/>
              <a:t>Après la plongée : </a:t>
            </a:r>
            <a:endParaRPr lang="fr-FR" sz="2400" b="1" dirty="0" smtClean="0"/>
          </a:p>
          <a:p>
            <a:pPr marL="285750" indent="-285750">
              <a:buFont typeface="Arial" charset="0"/>
              <a:buChar char="•"/>
            </a:pPr>
            <a:r>
              <a:rPr lang="fr-FR" sz="2400" dirty="0" smtClean="0"/>
              <a:t>Rinçage </a:t>
            </a:r>
            <a:r>
              <a:rPr lang="fr-FR" sz="2400" dirty="0"/>
              <a:t>des oreilles à l'eau douce. </a:t>
            </a:r>
            <a:endParaRPr lang="fr-FR" sz="2400" dirty="0" smtClean="0"/>
          </a:p>
          <a:p>
            <a:r>
              <a:rPr lang="fr-FR" dirty="0"/>
              <a:t/>
            </a:r>
            <a:br>
              <a:rPr lang="fr-FR" dirty="0"/>
            </a:br>
            <a:endParaRPr lang="fr-FR" dirty="0"/>
          </a:p>
        </p:txBody>
      </p:sp>
    </p:spTree>
    <p:extLst>
      <p:ext uri="{BB962C8B-B14F-4D97-AF65-F5344CB8AC3E}">
        <p14:creationId xmlns:p14="http://schemas.microsoft.com/office/powerpoint/2010/main" val="16502193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0160"/>
            <a:ext cx="9144000" cy="6437679"/>
          </a:xfrm>
          <a:prstGeom prst="rect">
            <a:avLst/>
          </a:prstGeom>
        </p:spPr>
      </p:pic>
    </p:spTree>
    <p:extLst>
      <p:ext uri="{BB962C8B-B14F-4D97-AF65-F5344CB8AC3E}">
        <p14:creationId xmlns:p14="http://schemas.microsoft.com/office/powerpoint/2010/main" val="32996038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8847"/>
            <a:ext cx="9036496" cy="6247864"/>
          </a:xfrm>
          <a:prstGeom prst="rect">
            <a:avLst/>
          </a:prstGeom>
        </p:spPr>
        <p:txBody>
          <a:bodyPr wrap="square">
            <a:spAutoFit/>
          </a:bodyPr>
          <a:lstStyle/>
          <a:p>
            <a:pPr algn="ctr"/>
            <a:r>
              <a:rPr lang="fr-FR" sz="2400" b="1" dirty="0" smtClean="0"/>
              <a:t>LA SURPRESSION PULMONAIRE</a:t>
            </a:r>
          </a:p>
          <a:p>
            <a:endParaRPr lang="fr-FR" b="1" u="sng" dirty="0"/>
          </a:p>
          <a:p>
            <a:endParaRPr lang="fr-FR" b="1" u="sng" dirty="0" smtClean="0"/>
          </a:p>
          <a:p>
            <a:r>
              <a:rPr lang="fr-FR" sz="2000" b="1" u="sng" dirty="0" smtClean="0"/>
              <a:t>Causes :</a:t>
            </a:r>
          </a:p>
          <a:p>
            <a:r>
              <a:rPr lang="fr-FR" sz="2000" dirty="0" smtClean="0"/>
              <a:t>Non-expiration </a:t>
            </a:r>
            <a:r>
              <a:rPr lang="fr-FR" sz="2000" dirty="0"/>
              <a:t>à la remontée. L'air se dilate jusqu'à la limite d'élasticité des poumons, entraînant une rupture des alvéoles pulmonaires. Cette non-expiration peut être engendrée par : </a:t>
            </a:r>
            <a:endParaRPr lang="fr-FR" sz="2000" dirty="0" smtClean="0"/>
          </a:p>
          <a:p>
            <a:pPr marL="285750" indent="-285750">
              <a:buFont typeface="Arial" charset="0"/>
              <a:buChar char="•"/>
            </a:pPr>
            <a:r>
              <a:rPr lang="fr-FR" sz="2000" dirty="0" smtClean="0"/>
              <a:t>Un </a:t>
            </a:r>
            <a:r>
              <a:rPr lang="fr-FR" sz="2000" dirty="0"/>
              <a:t>blocage volontaire de la respiration </a:t>
            </a:r>
            <a:r>
              <a:rPr lang="fr-FR" sz="2000" dirty="0" smtClean="0"/>
              <a:t>: un </a:t>
            </a:r>
            <a:r>
              <a:rPr lang="fr-FR" sz="2000" dirty="0"/>
              <a:t>mauvais réflexe du </a:t>
            </a:r>
            <a:r>
              <a:rPr lang="fr-FR" sz="2000" dirty="0" smtClean="0"/>
              <a:t>débutant</a:t>
            </a:r>
          </a:p>
          <a:p>
            <a:pPr marL="285750" indent="-285750">
              <a:buFont typeface="Arial" charset="0"/>
              <a:buChar char="•"/>
            </a:pPr>
            <a:r>
              <a:rPr lang="fr-FR" sz="2000" dirty="0" smtClean="0"/>
              <a:t>Un </a:t>
            </a:r>
            <a:r>
              <a:rPr lang="fr-FR" sz="2000" dirty="0"/>
              <a:t>blocage de la glotte (spasmes glottique, tasse avalée, allergies, effort...). </a:t>
            </a:r>
            <a:endParaRPr lang="fr-FR" sz="2000" dirty="0" smtClean="0"/>
          </a:p>
          <a:p>
            <a:pPr marL="285750" indent="-285750">
              <a:buFont typeface="Arial" charset="0"/>
              <a:buChar char="•"/>
            </a:pPr>
            <a:r>
              <a:rPr lang="fr-FR" sz="2000" dirty="0" smtClean="0"/>
              <a:t>Malformation </a:t>
            </a:r>
            <a:r>
              <a:rPr lang="fr-FR" sz="2000" dirty="0"/>
              <a:t>occultée à la visite médicale </a:t>
            </a:r>
            <a:r>
              <a:rPr lang="fr-FR" sz="2000" dirty="0" smtClean="0"/>
              <a:t>(épilepsie</a:t>
            </a:r>
            <a:r>
              <a:rPr lang="fr-FR" sz="2000" dirty="0"/>
              <a:t>). </a:t>
            </a:r>
            <a:endParaRPr lang="fr-FR" sz="2000" dirty="0" smtClean="0"/>
          </a:p>
          <a:p>
            <a:pPr marL="285750" indent="-285750">
              <a:buFont typeface="Arial" charset="0"/>
              <a:buChar char="•"/>
            </a:pPr>
            <a:r>
              <a:rPr lang="fr-FR" sz="2000" dirty="0" smtClean="0"/>
              <a:t>Crise </a:t>
            </a:r>
            <a:r>
              <a:rPr lang="fr-FR" sz="2000" dirty="0"/>
              <a:t>d'asthme. </a:t>
            </a:r>
            <a:endParaRPr lang="fr-FR" sz="2000" dirty="0" smtClean="0"/>
          </a:p>
          <a:p>
            <a:pPr marL="285750" indent="-285750">
              <a:buFont typeface="Arial" charset="0"/>
              <a:buChar char="•"/>
            </a:pPr>
            <a:r>
              <a:rPr lang="fr-FR" sz="2000" dirty="0" smtClean="0"/>
              <a:t>Technique </a:t>
            </a:r>
            <a:r>
              <a:rPr lang="fr-FR" sz="2000" dirty="0"/>
              <a:t>de la remontée sans embout (R.S.E.) ou de la remontée à 2 sur un embout non ou mal maîtrisée. </a:t>
            </a:r>
            <a:endParaRPr lang="fr-FR" sz="2000" dirty="0" smtClean="0"/>
          </a:p>
          <a:p>
            <a:pPr marL="285750" indent="-285750">
              <a:buFont typeface="Arial" charset="0"/>
              <a:buChar char="•"/>
            </a:pPr>
            <a:r>
              <a:rPr lang="fr-FR" sz="2000" dirty="0" smtClean="0"/>
              <a:t>Remontée </a:t>
            </a:r>
            <a:r>
              <a:rPr lang="fr-FR" sz="2000" dirty="0"/>
              <a:t>trop rapide avec expiration insuffisante. </a:t>
            </a:r>
            <a:endParaRPr lang="fr-FR" sz="2000" dirty="0" smtClean="0"/>
          </a:p>
          <a:p>
            <a:pPr marL="285750" indent="-285750">
              <a:buFont typeface="Arial" charset="0"/>
              <a:buChar char="•"/>
            </a:pPr>
            <a:r>
              <a:rPr lang="fr-FR" sz="2000" dirty="0" smtClean="0"/>
              <a:t>Détendeur </a:t>
            </a:r>
            <a:r>
              <a:rPr lang="fr-FR" sz="2000" dirty="0"/>
              <a:t>bloqué empêchant l'expiration (phénomène rare), ne pas hésiter à l'enlever ou à expirer par le nez. </a:t>
            </a:r>
            <a:endParaRPr lang="fr-FR" sz="2000" dirty="0" smtClean="0"/>
          </a:p>
          <a:p>
            <a:pPr marL="285750" indent="-285750">
              <a:buFont typeface="Arial" charset="0"/>
              <a:buChar char="•"/>
            </a:pPr>
            <a:r>
              <a:rPr lang="fr-FR" sz="2000" dirty="0" smtClean="0"/>
              <a:t>Valsalva </a:t>
            </a:r>
            <a:r>
              <a:rPr lang="fr-FR" sz="2000" dirty="0"/>
              <a:t>en cours de remontée ; efforts intenses en bloquant la respiration ; apnée pendant ou après la plongée ; gonflage de la </a:t>
            </a:r>
            <a:r>
              <a:rPr lang="fr-FR" sz="2000" dirty="0" err="1"/>
              <a:t>stab</a:t>
            </a:r>
            <a:r>
              <a:rPr lang="fr-FR" sz="2000" dirty="0"/>
              <a:t> à la bouche. </a:t>
            </a:r>
            <a:endParaRPr lang="fr-FR" sz="2000" dirty="0" smtClean="0"/>
          </a:p>
          <a:p>
            <a:pPr marL="285750" indent="-285750">
              <a:buFont typeface="Arial" charset="0"/>
              <a:buChar char="•"/>
            </a:pPr>
            <a:r>
              <a:rPr lang="fr-FR" sz="2000" dirty="0" err="1" smtClean="0"/>
              <a:t>Apnéiste</a:t>
            </a:r>
            <a:r>
              <a:rPr lang="fr-FR" sz="2000" dirty="0" smtClean="0"/>
              <a:t> </a:t>
            </a:r>
            <a:r>
              <a:rPr lang="fr-FR" sz="2000" dirty="0"/>
              <a:t>ayant pris de l'air au fond (à ne jamais faire).</a:t>
            </a:r>
            <a:br>
              <a:rPr lang="fr-FR" sz="2000" dirty="0"/>
            </a:br>
            <a:endParaRPr lang="fr-FR" sz="2000" dirty="0"/>
          </a:p>
        </p:txBody>
      </p:sp>
    </p:spTree>
    <p:extLst>
      <p:ext uri="{BB962C8B-B14F-4D97-AF65-F5344CB8AC3E}">
        <p14:creationId xmlns:p14="http://schemas.microsoft.com/office/powerpoint/2010/main" val="386155291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9653"/>
            <a:ext cx="9036496" cy="6832640"/>
          </a:xfrm>
          <a:prstGeom prst="rect">
            <a:avLst/>
          </a:prstGeom>
        </p:spPr>
        <p:txBody>
          <a:bodyPr wrap="square">
            <a:spAutoFit/>
          </a:bodyPr>
          <a:lstStyle/>
          <a:p>
            <a:r>
              <a:rPr lang="fr-FR" sz="2000" b="1" u="sng" dirty="0"/>
              <a:t>Symptômes </a:t>
            </a:r>
            <a:r>
              <a:rPr lang="fr-FR" sz="2000" b="1" u="sng" dirty="0" smtClean="0"/>
              <a:t>:</a:t>
            </a:r>
          </a:p>
          <a:p>
            <a:pPr marL="285750" indent="-285750">
              <a:buFont typeface="Arial" charset="0"/>
              <a:buChar char="•"/>
            </a:pPr>
            <a:r>
              <a:rPr lang="fr-FR" sz="2000" dirty="0" smtClean="0"/>
              <a:t>Douleur </a:t>
            </a:r>
            <a:r>
              <a:rPr lang="fr-FR" sz="2000" dirty="0"/>
              <a:t>thoracique, </a:t>
            </a:r>
            <a:r>
              <a:rPr lang="fr-FR" sz="2000" dirty="0" smtClean="0"/>
              <a:t>rétro-sternales</a:t>
            </a:r>
          </a:p>
          <a:p>
            <a:pPr marL="285750" indent="-285750">
              <a:buFont typeface="Arial" charset="0"/>
              <a:buChar char="•"/>
            </a:pPr>
            <a:r>
              <a:rPr lang="fr-FR" sz="2000" dirty="0" smtClean="0"/>
              <a:t>Difficultés respiratoires; </a:t>
            </a:r>
            <a:r>
              <a:rPr lang="fr-FR" sz="2000" dirty="0"/>
              <a:t>quinte de toux (difficulté de s'</a:t>
            </a:r>
            <a:r>
              <a:rPr lang="fr-FR" sz="2000" dirty="0" err="1"/>
              <a:t>hyperventiler</a:t>
            </a:r>
            <a:r>
              <a:rPr lang="fr-FR" sz="2000" dirty="0"/>
              <a:t>). </a:t>
            </a:r>
            <a:endParaRPr lang="fr-FR" sz="2000" dirty="0" smtClean="0"/>
          </a:p>
          <a:p>
            <a:pPr marL="285750" indent="-285750">
              <a:buFont typeface="Arial" charset="0"/>
              <a:buChar char="•"/>
            </a:pPr>
            <a:r>
              <a:rPr lang="fr-FR" sz="2000" dirty="0" smtClean="0"/>
              <a:t>Crachats </a:t>
            </a:r>
            <a:r>
              <a:rPr lang="fr-FR" sz="2000" dirty="0"/>
              <a:t>sanguins et bave </a:t>
            </a:r>
            <a:r>
              <a:rPr lang="fr-FR" sz="2000" dirty="0" smtClean="0"/>
              <a:t>rosâtre</a:t>
            </a:r>
          </a:p>
          <a:p>
            <a:pPr marL="285750" indent="-285750">
              <a:buFont typeface="Arial" charset="0"/>
              <a:buChar char="•"/>
            </a:pPr>
            <a:r>
              <a:rPr lang="fr-FR" sz="2000" dirty="0" smtClean="0"/>
              <a:t>Cyanose</a:t>
            </a:r>
            <a:r>
              <a:rPr lang="fr-FR" sz="2000" dirty="0"/>
              <a:t>. </a:t>
            </a:r>
            <a:endParaRPr lang="fr-FR" sz="2000" dirty="0" smtClean="0"/>
          </a:p>
          <a:p>
            <a:pPr marL="285750" indent="-285750">
              <a:buFont typeface="Arial" charset="0"/>
              <a:buChar char="•"/>
            </a:pPr>
            <a:r>
              <a:rPr lang="fr-FR" sz="2000" dirty="0" smtClean="0"/>
              <a:t>Thorax </a:t>
            </a:r>
            <a:r>
              <a:rPr lang="fr-FR" sz="2000" dirty="0"/>
              <a:t>dilaté. </a:t>
            </a:r>
            <a:endParaRPr lang="fr-FR" sz="2000" dirty="0" smtClean="0"/>
          </a:p>
          <a:p>
            <a:pPr marL="285750" indent="-285750">
              <a:buFont typeface="Arial" charset="0"/>
              <a:buChar char="•"/>
            </a:pPr>
            <a:r>
              <a:rPr lang="fr-FR" sz="2000" dirty="0" smtClean="0"/>
              <a:t>Crises </a:t>
            </a:r>
            <a:r>
              <a:rPr lang="fr-FR" sz="2000" dirty="0"/>
              <a:t>de type épileptique. </a:t>
            </a:r>
            <a:endParaRPr lang="fr-FR" sz="2000" dirty="0" smtClean="0"/>
          </a:p>
          <a:p>
            <a:pPr marL="285750" indent="-285750">
              <a:buFont typeface="Arial" charset="0"/>
              <a:buChar char="•"/>
            </a:pPr>
            <a:r>
              <a:rPr lang="fr-FR" sz="2000" dirty="0" smtClean="0"/>
              <a:t>Paralysies</a:t>
            </a:r>
            <a:r>
              <a:rPr lang="fr-FR" sz="2000" dirty="0"/>
              <a:t>, si embolie gazeuse suite à la présence de bulles d'air dans le sang. </a:t>
            </a:r>
            <a:endParaRPr lang="fr-FR" sz="2000" dirty="0" smtClean="0"/>
          </a:p>
          <a:p>
            <a:pPr marL="285750" indent="-285750">
              <a:buFont typeface="Arial" charset="0"/>
              <a:buChar char="•"/>
            </a:pPr>
            <a:r>
              <a:rPr lang="fr-FR" sz="2000" dirty="0" smtClean="0"/>
              <a:t>Etat </a:t>
            </a:r>
            <a:r>
              <a:rPr lang="fr-FR" sz="2000" dirty="0"/>
              <a:t>de choc, collapsus cardio-</a:t>
            </a:r>
            <a:r>
              <a:rPr lang="fr-FR" sz="2000" dirty="0" err="1"/>
              <a:t>vasculatoire</a:t>
            </a:r>
            <a:r>
              <a:rPr lang="fr-FR" sz="2000" dirty="0"/>
              <a:t>, syncope, mort. </a:t>
            </a:r>
            <a:endParaRPr lang="fr-FR" sz="2000" dirty="0" smtClean="0"/>
          </a:p>
          <a:p>
            <a:r>
              <a:rPr lang="fr-FR" sz="2000" dirty="0" smtClean="0"/>
              <a:t>Ces </a:t>
            </a:r>
            <a:r>
              <a:rPr lang="fr-FR" sz="2000" dirty="0"/>
              <a:t>symptômes peuvent apparaître ensemble ou séparément. C'est le plus grave des accidents mécaniques. Peut se produire entre 5 mètres et la surface. </a:t>
            </a:r>
            <a:endParaRPr lang="fr-FR" sz="2000" dirty="0" smtClean="0"/>
          </a:p>
          <a:p>
            <a:endParaRPr lang="fr-FR" sz="2000" b="1" u="sng" dirty="0"/>
          </a:p>
          <a:p>
            <a:r>
              <a:rPr lang="fr-FR" sz="2000" b="1" u="sng" dirty="0" smtClean="0"/>
              <a:t>Conduite </a:t>
            </a:r>
            <a:r>
              <a:rPr lang="fr-FR" sz="2000" b="1" u="sng" dirty="0"/>
              <a:t>à tenir </a:t>
            </a:r>
            <a:r>
              <a:rPr lang="fr-FR" sz="2000" b="1" u="sng" dirty="0" smtClean="0"/>
              <a:t>:</a:t>
            </a:r>
          </a:p>
          <a:p>
            <a:r>
              <a:rPr lang="fr-FR" sz="2000" dirty="0" smtClean="0"/>
              <a:t> </a:t>
            </a:r>
            <a:r>
              <a:rPr lang="fr-FR" sz="2000" dirty="0"/>
              <a:t> </a:t>
            </a:r>
            <a:r>
              <a:rPr lang="fr-FR" sz="2000" dirty="0" smtClean="0"/>
              <a:t>    </a:t>
            </a:r>
            <a:r>
              <a:rPr lang="fr-FR" sz="2000" dirty="0"/>
              <a:t>Alerter les secours d'urgence. </a:t>
            </a:r>
            <a:endParaRPr lang="fr-FR" sz="2000" dirty="0" smtClean="0"/>
          </a:p>
          <a:p>
            <a:pPr marL="285750" indent="-285750">
              <a:buFont typeface="Arial" charset="0"/>
              <a:buChar char="•"/>
            </a:pPr>
            <a:r>
              <a:rPr lang="fr-FR" sz="2000" dirty="0" smtClean="0"/>
              <a:t>Déséquiper</a:t>
            </a:r>
            <a:r>
              <a:rPr lang="fr-FR" sz="2000" dirty="0"/>
              <a:t>, mettre au sec, réchauffer et réconforter. </a:t>
            </a:r>
            <a:endParaRPr lang="fr-FR" sz="2000" dirty="0" smtClean="0"/>
          </a:p>
          <a:p>
            <a:pPr marL="285750" indent="-285750">
              <a:buFont typeface="Arial" charset="0"/>
              <a:buChar char="•"/>
            </a:pPr>
            <a:r>
              <a:rPr lang="fr-FR" sz="2000" dirty="0" smtClean="0"/>
              <a:t>Si </a:t>
            </a:r>
            <a:r>
              <a:rPr lang="fr-FR" sz="2000" dirty="0"/>
              <a:t>la victime est consciente, mettre en position semi-assise pour l'aider à ventiler. </a:t>
            </a:r>
            <a:endParaRPr lang="fr-FR" sz="2000" dirty="0" smtClean="0"/>
          </a:p>
          <a:p>
            <a:pPr marL="285750" indent="-285750">
              <a:buFont typeface="Arial" charset="0"/>
              <a:buChar char="•"/>
            </a:pPr>
            <a:r>
              <a:rPr lang="fr-FR" sz="2000" dirty="0" smtClean="0"/>
              <a:t>Mettre </a:t>
            </a:r>
            <a:r>
              <a:rPr lang="fr-FR" sz="2000" dirty="0"/>
              <a:t>sous O2 </a:t>
            </a:r>
            <a:r>
              <a:rPr lang="fr-FR" sz="2000" dirty="0" err="1"/>
              <a:t>normobar</a:t>
            </a:r>
            <a:r>
              <a:rPr lang="fr-FR" sz="2000" dirty="0"/>
              <a:t>. </a:t>
            </a:r>
            <a:endParaRPr lang="fr-FR" sz="2000" dirty="0" smtClean="0"/>
          </a:p>
          <a:p>
            <a:pPr marL="285750" indent="-285750">
              <a:buFont typeface="Arial" charset="0"/>
              <a:buChar char="•"/>
            </a:pPr>
            <a:r>
              <a:rPr lang="fr-FR" sz="2000" dirty="0" smtClean="0"/>
              <a:t>Administrer </a:t>
            </a:r>
            <a:r>
              <a:rPr lang="fr-FR" sz="2000" dirty="0"/>
              <a:t>de l'aspirine (0,250 g puis la même dose une demi-heure plus tard) </a:t>
            </a:r>
            <a:endParaRPr lang="fr-FR" sz="2000" dirty="0" smtClean="0"/>
          </a:p>
          <a:p>
            <a:pPr marL="285750" indent="-285750">
              <a:buFont typeface="Arial" charset="0"/>
              <a:buChar char="•"/>
            </a:pPr>
            <a:r>
              <a:rPr lang="fr-FR" sz="2000" dirty="0" smtClean="0"/>
              <a:t>Faire </a:t>
            </a:r>
            <a:r>
              <a:rPr lang="fr-FR" sz="2000" dirty="0"/>
              <a:t>boire 0,5 litre d'eau douce toutes les demi-heures. Faire uriner si possible. </a:t>
            </a:r>
            <a:endParaRPr lang="fr-FR" sz="2000" dirty="0" smtClean="0"/>
          </a:p>
          <a:p>
            <a:pPr marL="285750" indent="-285750">
              <a:buFont typeface="Arial" charset="0"/>
              <a:buChar char="•"/>
            </a:pPr>
            <a:r>
              <a:rPr lang="fr-FR" sz="2000" dirty="0" smtClean="0"/>
              <a:t>Mise </a:t>
            </a:r>
            <a:r>
              <a:rPr lang="fr-FR" sz="2000" dirty="0"/>
              <a:t>en caisson de </a:t>
            </a:r>
            <a:r>
              <a:rPr lang="fr-FR" sz="2000" dirty="0" err="1"/>
              <a:t>recompression</a:t>
            </a:r>
            <a:r>
              <a:rPr lang="fr-FR" sz="2000" dirty="0"/>
              <a:t> thérapeutique avec assistance cardiorespiratoire.</a:t>
            </a:r>
            <a:r>
              <a:rPr lang="fr-FR" dirty="0"/>
              <a:t/>
            </a:r>
            <a:br>
              <a:rPr lang="fr-FR" dirty="0"/>
            </a:br>
            <a:endParaRPr lang="fr-FR" dirty="0"/>
          </a:p>
        </p:txBody>
      </p:sp>
    </p:spTree>
    <p:extLst>
      <p:ext uri="{BB962C8B-B14F-4D97-AF65-F5344CB8AC3E}">
        <p14:creationId xmlns:p14="http://schemas.microsoft.com/office/powerpoint/2010/main" val="28557915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5008" y="212735"/>
            <a:ext cx="8928992" cy="4924425"/>
          </a:xfrm>
          <a:prstGeom prst="rect">
            <a:avLst/>
          </a:prstGeom>
        </p:spPr>
        <p:txBody>
          <a:bodyPr wrap="square">
            <a:spAutoFit/>
          </a:bodyPr>
          <a:lstStyle/>
          <a:p>
            <a:r>
              <a:rPr lang="fr-FR" sz="2400" b="1" u="sng" dirty="0"/>
              <a:t>Prévention </a:t>
            </a:r>
            <a:r>
              <a:rPr lang="fr-FR" sz="2400" b="1" u="sng" dirty="0" smtClean="0"/>
              <a:t>:</a:t>
            </a:r>
            <a:endParaRPr lang="fr-FR" sz="2400" b="1" u="sng" dirty="0"/>
          </a:p>
          <a:p>
            <a:pPr algn="ctr"/>
            <a:r>
              <a:rPr lang="fr-FR" sz="2400" dirty="0"/>
              <a:t/>
            </a:r>
            <a:br>
              <a:rPr lang="fr-FR" sz="2400" dirty="0"/>
            </a:br>
            <a:r>
              <a:rPr lang="fr-FR" sz="3200" b="1" dirty="0">
                <a:solidFill>
                  <a:srgbClr val="FF0000"/>
                </a:solidFill>
              </a:rPr>
              <a:t>Expirer en remontant</a:t>
            </a:r>
            <a:r>
              <a:rPr lang="fr-FR" sz="3200" b="1" dirty="0" smtClean="0">
                <a:solidFill>
                  <a:srgbClr val="FF0000"/>
                </a:solidFill>
              </a:rPr>
              <a:t>.</a:t>
            </a:r>
          </a:p>
          <a:p>
            <a:endParaRPr lang="fr-FR" sz="2400" dirty="0"/>
          </a:p>
          <a:p>
            <a:r>
              <a:rPr lang="fr-FR" sz="2400" dirty="0"/>
              <a:t/>
            </a:r>
            <a:br>
              <a:rPr lang="fr-FR" sz="2400" dirty="0"/>
            </a:br>
            <a:r>
              <a:rPr lang="fr-FR" sz="2400" dirty="0"/>
              <a:t>surtout entre 10 mètres et la surface. </a:t>
            </a:r>
            <a:endParaRPr lang="fr-FR" sz="2400" dirty="0" smtClean="0"/>
          </a:p>
          <a:p>
            <a:pPr marL="285750" indent="-285750">
              <a:buFont typeface="Arial" charset="0"/>
              <a:buChar char="•"/>
            </a:pPr>
            <a:r>
              <a:rPr lang="fr-FR" sz="2400" dirty="0" smtClean="0"/>
              <a:t>Attention </a:t>
            </a:r>
            <a:r>
              <a:rPr lang="fr-FR" sz="2400" dirty="0"/>
              <a:t>aux RSE dans les 3 derniers mètres. </a:t>
            </a:r>
            <a:endParaRPr lang="fr-FR" sz="2400" dirty="0" smtClean="0"/>
          </a:p>
          <a:p>
            <a:pPr marL="285750" indent="-285750">
              <a:buFont typeface="Arial" charset="0"/>
              <a:buChar char="•"/>
            </a:pPr>
            <a:r>
              <a:rPr lang="fr-FR" sz="2400" dirty="0" smtClean="0"/>
              <a:t>Maîtriser </a:t>
            </a:r>
            <a:r>
              <a:rPr lang="fr-FR" sz="2400" dirty="0"/>
              <a:t>la RSE à diverses profondeurs suivant le niveau technique du plongeur </a:t>
            </a:r>
            <a:endParaRPr lang="fr-FR" sz="2400" dirty="0" smtClean="0"/>
          </a:p>
          <a:p>
            <a:pPr marL="285750" indent="-285750">
              <a:buFont typeface="Arial" charset="0"/>
              <a:buChar char="•"/>
            </a:pPr>
            <a:r>
              <a:rPr lang="fr-FR" sz="2400" dirty="0" smtClean="0"/>
              <a:t>Laisser </a:t>
            </a:r>
            <a:r>
              <a:rPr lang="fr-FR" sz="2400" dirty="0"/>
              <a:t>libre jeu à la respiration en cours de la remontée et surtout entre 10m et 0. </a:t>
            </a:r>
            <a:endParaRPr lang="fr-FR" sz="2400" dirty="0" smtClean="0"/>
          </a:p>
          <a:p>
            <a:pPr marL="285750" indent="-285750">
              <a:buFont typeface="Arial" charset="0"/>
              <a:buChar char="•"/>
            </a:pPr>
            <a:r>
              <a:rPr lang="fr-FR" sz="2400" dirty="0" smtClean="0"/>
              <a:t>Ne </a:t>
            </a:r>
            <a:r>
              <a:rPr lang="fr-FR" sz="2400" dirty="0"/>
              <a:t>pas donner de l'air à un </a:t>
            </a:r>
            <a:r>
              <a:rPr lang="fr-FR" sz="2400" dirty="0" err="1"/>
              <a:t>apnéiste</a:t>
            </a:r>
            <a:r>
              <a:rPr lang="fr-FR" sz="2400" dirty="0"/>
              <a:t>.</a:t>
            </a:r>
            <a:r>
              <a:rPr lang="fr-FR" dirty="0"/>
              <a:t/>
            </a:r>
            <a:br>
              <a:rPr lang="fr-FR" dirty="0"/>
            </a:br>
            <a:endParaRPr lang="fr-FR" dirty="0"/>
          </a:p>
        </p:txBody>
      </p:sp>
    </p:spTree>
    <p:extLst>
      <p:ext uri="{BB962C8B-B14F-4D97-AF65-F5344CB8AC3E}">
        <p14:creationId xmlns:p14="http://schemas.microsoft.com/office/powerpoint/2010/main" val="32420053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7875" y="0"/>
            <a:ext cx="5048250" cy="6858000"/>
          </a:xfrm>
          <a:prstGeom prst="rect">
            <a:avLst/>
          </a:prstGeom>
        </p:spPr>
      </p:pic>
    </p:spTree>
    <p:extLst>
      <p:ext uri="{BB962C8B-B14F-4D97-AF65-F5344CB8AC3E}">
        <p14:creationId xmlns:p14="http://schemas.microsoft.com/office/powerpoint/2010/main" val="280726742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p:txBody>
          <a:bodyPr>
            <a:noAutofit/>
          </a:bodyPr>
          <a:lstStyle/>
          <a:p>
            <a:pPr marL="342900" indent="-342900">
              <a:buFontTx/>
              <a:buChar char="-"/>
            </a:pPr>
            <a:r>
              <a:rPr lang="fr-FR" sz="4000" b="1" dirty="0" smtClean="0">
                <a:solidFill>
                  <a:schemeClr val="accent2"/>
                </a:solidFill>
              </a:rPr>
              <a:t>l’estomac / les intestins</a:t>
            </a:r>
          </a:p>
          <a:p>
            <a:r>
              <a:rPr lang="fr-FR" sz="3200" b="1" smtClean="0">
                <a:solidFill>
                  <a:schemeClr val="accent2"/>
                </a:solidFill>
              </a:rPr>
              <a:t>   (</a:t>
            </a:r>
            <a:r>
              <a:rPr lang="fr-FR" sz="3200" b="1" dirty="0" smtClean="0">
                <a:solidFill>
                  <a:schemeClr val="accent2"/>
                </a:solidFill>
              </a:rPr>
              <a:t>la colique des scaphandriers)</a:t>
            </a:r>
          </a:p>
          <a:p>
            <a:endParaRPr lang="fr-FR" sz="3200" b="1" dirty="0" smtClean="0">
              <a:solidFill>
                <a:schemeClr val="accent2"/>
              </a:solidFill>
            </a:endParaRPr>
          </a:p>
          <a:p>
            <a:r>
              <a:rPr lang="fr-FR" sz="4000" b="1" dirty="0" smtClean="0">
                <a:solidFill>
                  <a:schemeClr val="accent2"/>
                </a:solidFill>
              </a:rPr>
              <a:t>-  les dents</a:t>
            </a:r>
            <a:endParaRPr lang="fr-FR" sz="4000" b="1" dirty="0">
              <a:solidFill>
                <a:schemeClr val="accent2"/>
              </a:solidFill>
            </a:endParaRPr>
          </a:p>
        </p:txBody>
      </p:sp>
    </p:spTree>
    <p:extLst>
      <p:ext uri="{BB962C8B-B14F-4D97-AF65-F5344CB8AC3E}">
        <p14:creationId xmlns:p14="http://schemas.microsoft.com/office/powerpoint/2010/main" val="27314388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297"/>
            <a:ext cx="9144000" cy="6311406"/>
          </a:xfrm>
          <a:prstGeom prst="rect">
            <a:avLst/>
          </a:prstGeom>
        </p:spPr>
      </p:pic>
    </p:spTree>
    <p:extLst>
      <p:ext uri="{BB962C8B-B14F-4D97-AF65-F5344CB8AC3E}">
        <p14:creationId xmlns:p14="http://schemas.microsoft.com/office/powerpoint/2010/main" val="22211283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00430"/>
            <a:ext cx="9036496" cy="6924973"/>
          </a:xfrm>
          <a:prstGeom prst="rect">
            <a:avLst/>
          </a:prstGeom>
        </p:spPr>
        <p:txBody>
          <a:bodyPr wrap="square">
            <a:spAutoFit/>
          </a:bodyPr>
          <a:lstStyle/>
          <a:p>
            <a:pPr algn="ctr"/>
            <a:r>
              <a:rPr lang="fr-FR" sz="2400" b="1" dirty="0"/>
              <a:t>LES INTESTINS ET </a:t>
            </a:r>
            <a:r>
              <a:rPr lang="fr-FR" sz="2400" b="1" dirty="0" smtClean="0"/>
              <a:t>L'ESTOMAC</a:t>
            </a:r>
          </a:p>
          <a:p>
            <a:pPr algn="ctr"/>
            <a:endParaRPr lang="fr-FR" sz="2400" b="1" u="sng" dirty="0" smtClean="0"/>
          </a:p>
          <a:p>
            <a:endParaRPr lang="fr-FR" sz="2400" b="1" u="sng" dirty="0"/>
          </a:p>
          <a:p>
            <a:r>
              <a:rPr lang="fr-FR" sz="2400" b="1" u="sng" dirty="0" smtClean="0"/>
              <a:t>Causes </a:t>
            </a:r>
            <a:r>
              <a:rPr lang="fr-FR" sz="2400" b="1" u="sng" dirty="0"/>
              <a:t>: </a:t>
            </a:r>
            <a:endParaRPr lang="fr-FR" sz="2400" b="1" u="sng" dirty="0" smtClean="0"/>
          </a:p>
          <a:p>
            <a:pPr marL="285750" indent="-285750">
              <a:buFont typeface="Arial" charset="0"/>
              <a:buChar char="•"/>
            </a:pPr>
            <a:r>
              <a:rPr lang="fr-FR" sz="2400" dirty="0" smtClean="0"/>
              <a:t>De </a:t>
            </a:r>
            <a:r>
              <a:rPr lang="fr-FR" sz="2400" dirty="0"/>
              <a:t>l'air avalé dans l'estomac. </a:t>
            </a:r>
            <a:endParaRPr lang="fr-FR" sz="2400" dirty="0" smtClean="0"/>
          </a:p>
          <a:p>
            <a:pPr marL="285750" indent="-285750">
              <a:buFont typeface="Arial" charset="0"/>
              <a:buChar char="•"/>
            </a:pPr>
            <a:r>
              <a:rPr lang="fr-FR" sz="2400" dirty="0" smtClean="0"/>
              <a:t>Une </a:t>
            </a:r>
            <a:r>
              <a:rPr lang="fr-FR" sz="2400" dirty="0"/>
              <a:t>fermentation alimentaire au cours de la plongée. </a:t>
            </a:r>
            <a:endParaRPr lang="fr-FR" sz="2400" dirty="0" smtClean="0"/>
          </a:p>
          <a:p>
            <a:pPr marL="285750" indent="-285750">
              <a:buFont typeface="Arial" charset="0"/>
              <a:buChar char="•"/>
            </a:pPr>
            <a:r>
              <a:rPr lang="fr-FR" sz="2400" dirty="0" smtClean="0"/>
              <a:t>Une </a:t>
            </a:r>
            <a:r>
              <a:rPr lang="fr-FR" sz="2400" dirty="0"/>
              <a:t>dilatation, à la remontée, de cet air emmagasiné</a:t>
            </a:r>
            <a:r>
              <a:rPr lang="fr-FR" sz="2400" dirty="0" smtClean="0"/>
              <a:t>.</a:t>
            </a:r>
          </a:p>
          <a:p>
            <a:r>
              <a:rPr lang="fr-FR" sz="2400" dirty="0"/>
              <a:t/>
            </a:r>
            <a:br>
              <a:rPr lang="fr-FR" sz="2400" dirty="0"/>
            </a:br>
            <a:r>
              <a:rPr lang="fr-FR" sz="2400" b="1" u="sng" dirty="0"/>
              <a:t>• Symptômes : </a:t>
            </a:r>
            <a:endParaRPr lang="fr-FR" sz="2400" b="1" u="sng" dirty="0" smtClean="0"/>
          </a:p>
          <a:p>
            <a:pPr marL="285750" indent="-285750">
              <a:buFont typeface="Arial" charset="0"/>
              <a:buChar char="•"/>
            </a:pPr>
            <a:r>
              <a:rPr lang="fr-FR" sz="2400" dirty="0" smtClean="0"/>
              <a:t>Douleurs </a:t>
            </a:r>
            <a:r>
              <a:rPr lang="fr-FR" sz="2400" dirty="0"/>
              <a:t>à l'abdomen. </a:t>
            </a:r>
            <a:endParaRPr lang="fr-FR" sz="2400" dirty="0" smtClean="0"/>
          </a:p>
          <a:p>
            <a:pPr marL="285750" indent="-285750">
              <a:buFont typeface="Arial" charset="0"/>
              <a:buChar char="•"/>
            </a:pPr>
            <a:r>
              <a:rPr lang="fr-FR" sz="2400" dirty="0" smtClean="0"/>
              <a:t>Ventre </a:t>
            </a:r>
            <a:r>
              <a:rPr lang="fr-FR" sz="2400" dirty="0"/>
              <a:t>bombé, tendu, douloureux. Envie d'évacuer les gaz sans y parvenir</a:t>
            </a:r>
            <a:r>
              <a:rPr lang="fr-FR" sz="2400" dirty="0" smtClean="0"/>
              <a:t>.</a:t>
            </a:r>
          </a:p>
          <a:p>
            <a:r>
              <a:rPr lang="fr-FR" sz="2400" dirty="0"/>
              <a:t/>
            </a:r>
            <a:br>
              <a:rPr lang="fr-FR" sz="2400" dirty="0"/>
            </a:br>
            <a:r>
              <a:rPr lang="fr-FR" sz="2400" b="1" u="sng" dirty="0"/>
              <a:t>• Conduite à tenir </a:t>
            </a:r>
            <a:r>
              <a:rPr lang="fr-FR" sz="2400" b="1" u="sng" dirty="0" smtClean="0"/>
              <a:t>: </a:t>
            </a:r>
          </a:p>
          <a:p>
            <a:pPr marL="285750" indent="-285750">
              <a:buFont typeface="Arial" charset="0"/>
              <a:buChar char="•"/>
            </a:pPr>
            <a:r>
              <a:rPr lang="fr-FR" sz="2400" dirty="0" smtClean="0"/>
              <a:t>Essayer </a:t>
            </a:r>
            <a:r>
              <a:rPr lang="fr-FR" sz="2400" dirty="0"/>
              <a:t>d'évacuer les gaz par voie buccale ou rectale</a:t>
            </a:r>
            <a:r>
              <a:rPr lang="fr-FR" sz="2400" dirty="0" smtClean="0"/>
              <a:t>.</a:t>
            </a:r>
          </a:p>
          <a:p>
            <a:pPr marL="285750" indent="-285750">
              <a:buFont typeface="Arial" charset="0"/>
              <a:buChar char="•"/>
            </a:pPr>
            <a:r>
              <a:rPr lang="fr-FR" sz="2400" dirty="0" smtClean="0"/>
              <a:t>Consulter </a:t>
            </a:r>
            <a:r>
              <a:rPr lang="fr-FR" sz="2400" dirty="0"/>
              <a:t>un médecin et le cas échéant : caisson de </a:t>
            </a:r>
            <a:r>
              <a:rPr lang="fr-FR" sz="2400" dirty="0" err="1"/>
              <a:t>recompression</a:t>
            </a:r>
            <a:r>
              <a:rPr lang="fr-FR" sz="2400" dirty="0" smtClean="0"/>
              <a:t>.</a:t>
            </a:r>
          </a:p>
          <a:p>
            <a:r>
              <a:rPr lang="fr-FR" sz="2400" dirty="0"/>
              <a:t/>
            </a:r>
            <a:br>
              <a:rPr lang="fr-FR" sz="2400" dirty="0"/>
            </a:br>
            <a:r>
              <a:rPr lang="fr-FR" dirty="0"/>
              <a:t/>
            </a:r>
            <a:br>
              <a:rPr lang="fr-FR" dirty="0"/>
            </a:br>
            <a:endParaRPr lang="fr-FR" dirty="0"/>
          </a:p>
        </p:txBody>
      </p:sp>
    </p:spTree>
    <p:extLst>
      <p:ext uri="{BB962C8B-B14F-4D97-AF65-F5344CB8AC3E}">
        <p14:creationId xmlns:p14="http://schemas.microsoft.com/office/powerpoint/2010/main" val="39055864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92696"/>
            <a:ext cx="9144000" cy="2677656"/>
          </a:xfrm>
          <a:prstGeom prst="rect">
            <a:avLst/>
          </a:prstGeom>
        </p:spPr>
        <p:txBody>
          <a:bodyPr wrap="square">
            <a:spAutoFit/>
          </a:bodyPr>
          <a:lstStyle/>
          <a:p>
            <a:r>
              <a:rPr lang="fr-FR" sz="2400" b="1" u="sng" dirty="0"/>
              <a:t>• Prévention </a:t>
            </a:r>
            <a:r>
              <a:rPr lang="fr-FR" sz="2400" b="1" u="sng" dirty="0" smtClean="0"/>
              <a:t>:</a:t>
            </a:r>
          </a:p>
          <a:p>
            <a:r>
              <a:rPr lang="fr-FR" sz="2400" dirty="0"/>
              <a:t/>
            </a:r>
            <a:br>
              <a:rPr lang="fr-FR" sz="2400" dirty="0"/>
            </a:br>
            <a:r>
              <a:rPr lang="fr-FR" sz="2400" dirty="0" smtClean="0"/>
              <a:t>     Pas </a:t>
            </a:r>
            <a:r>
              <a:rPr lang="fr-FR" sz="2400" dirty="0"/>
              <a:t>de féculents, pas de boissons gazeuses avant de plonger. </a:t>
            </a:r>
            <a:endParaRPr lang="fr-FR" sz="2400" dirty="0" smtClean="0"/>
          </a:p>
          <a:p>
            <a:pPr marL="342900" indent="-342900">
              <a:buFont typeface="Arial" charset="0"/>
              <a:buChar char="•"/>
            </a:pPr>
            <a:r>
              <a:rPr lang="fr-FR" sz="2400" dirty="0" smtClean="0"/>
              <a:t>Eviter </a:t>
            </a:r>
            <a:r>
              <a:rPr lang="fr-FR" sz="2400" dirty="0"/>
              <a:t>de déglutir pour faire passer ses oreilles car cette méthode peut faire avaler de l'air. </a:t>
            </a:r>
            <a:endParaRPr lang="fr-FR" sz="2400" dirty="0" smtClean="0"/>
          </a:p>
          <a:p>
            <a:pPr marL="342900" indent="-342900">
              <a:buFont typeface="Arial" charset="0"/>
              <a:buChar char="•"/>
            </a:pPr>
            <a:r>
              <a:rPr lang="fr-FR" sz="2400" dirty="0" smtClean="0"/>
              <a:t>Ne </a:t>
            </a:r>
            <a:r>
              <a:rPr lang="fr-FR" sz="2400" dirty="0"/>
              <a:t>pas hésiter à larguer les gaz pendant la plongée au moment où ils se présentent.</a:t>
            </a:r>
          </a:p>
        </p:txBody>
      </p:sp>
    </p:spTree>
    <p:extLst>
      <p:ext uri="{BB962C8B-B14F-4D97-AF65-F5344CB8AC3E}">
        <p14:creationId xmlns:p14="http://schemas.microsoft.com/office/powerpoint/2010/main" val="266661889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56984" cy="7078861"/>
          </a:xfrm>
          <a:prstGeom prst="rect">
            <a:avLst/>
          </a:prstGeom>
        </p:spPr>
        <p:txBody>
          <a:bodyPr wrap="square">
            <a:spAutoFit/>
          </a:bodyPr>
          <a:lstStyle/>
          <a:p>
            <a:pPr algn="ctr"/>
            <a:r>
              <a:rPr lang="fr-FR" sz="2800" b="1" dirty="0"/>
              <a:t>LES </a:t>
            </a:r>
            <a:r>
              <a:rPr lang="fr-FR" sz="2800" b="1" dirty="0" smtClean="0"/>
              <a:t>DENTS</a:t>
            </a:r>
          </a:p>
          <a:p>
            <a:endParaRPr lang="fr-FR" sz="2400" dirty="0" smtClean="0"/>
          </a:p>
          <a:p>
            <a:r>
              <a:rPr lang="fr-FR" sz="2400" b="1" u="sng" dirty="0" smtClean="0"/>
              <a:t>Causes :</a:t>
            </a:r>
          </a:p>
          <a:p>
            <a:r>
              <a:rPr lang="fr-FR" sz="2400" dirty="0" smtClean="0"/>
              <a:t> </a:t>
            </a:r>
            <a:r>
              <a:rPr lang="fr-FR" sz="2400" dirty="0"/>
              <a:t>Nos dents si elles ne sont pas ou mal soignées ont des cavités (caries, plombage mal serti, </a:t>
            </a:r>
            <a:r>
              <a:rPr lang="fr-FR" sz="2400" dirty="0" smtClean="0"/>
              <a:t>...)</a:t>
            </a:r>
            <a:r>
              <a:rPr lang="fr-FR" sz="2400" dirty="0"/>
              <a:t/>
            </a:r>
            <a:br>
              <a:rPr lang="fr-FR" sz="2400" dirty="0"/>
            </a:br>
            <a:r>
              <a:rPr lang="fr-FR" sz="2400" dirty="0"/>
              <a:t>• A la descente : </a:t>
            </a:r>
            <a:endParaRPr lang="fr-FR" sz="2400" dirty="0" smtClean="0"/>
          </a:p>
          <a:p>
            <a:pPr marL="285750" indent="-285750">
              <a:buFont typeface="Arial" charset="0"/>
              <a:buChar char="•"/>
            </a:pPr>
            <a:r>
              <a:rPr lang="fr-FR" sz="2400" dirty="0" smtClean="0"/>
              <a:t>Les </a:t>
            </a:r>
            <a:r>
              <a:rPr lang="fr-FR" sz="2400" dirty="0"/>
              <a:t>cavités se mettent en dépression. </a:t>
            </a:r>
            <a:endParaRPr lang="fr-FR" sz="2400" dirty="0" smtClean="0"/>
          </a:p>
          <a:p>
            <a:pPr marL="285750" indent="-285750">
              <a:buFont typeface="Arial" charset="0"/>
              <a:buChar char="•"/>
            </a:pPr>
            <a:r>
              <a:rPr lang="fr-FR" sz="2400" dirty="0" smtClean="0"/>
              <a:t>La </a:t>
            </a:r>
            <a:r>
              <a:rPr lang="fr-FR" sz="2400" dirty="0"/>
              <a:t>pulpe dentaire est écrasée</a:t>
            </a:r>
            <a:r>
              <a:rPr lang="fr-FR" sz="2400" dirty="0" smtClean="0"/>
              <a:t>.</a:t>
            </a:r>
          </a:p>
          <a:p>
            <a:pPr marL="285750" indent="-285750">
              <a:buFont typeface="Arial" charset="0"/>
              <a:buChar char="•"/>
            </a:pPr>
            <a:r>
              <a:rPr lang="fr-FR" sz="2400" dirty="0" smtClean="0"/>
              <a:t>L'eau </a:t>
            </a:r>
            <a:r>
              <a:rPr lang="fr-FR" sz="2400" dirty="0"/>
              <a:t>froide et l'air détendu donc froid peut entraîner une douleur </a:t>
            </a:r>
            <a:r>
              <a:rPr lang="fr-FR" sz="2400" dirty="0" smtClean="0"/>
              <a:t>sur </a:t>
            </a:r>
            <a:r>
              <a:rPr lang="fr-FR" sz="2400" dirty="0"/>
              <a:t>une dent</a:t>
            </a:r>
            <a:r>
              <a:rPr lang="fr-FR" sz="2400" dirty="0" smtClean="0"/>
              <a:t>.</a:t>
            </a:r>
            <a:endParaRPr lang="fr-FR" sz="2400" dirty="0"/>
          </a:p>
          <a:p>
            <a:r>
              <a:rPr lang="fr-FR" sz="2400" dirty="0" smtClean="0"/>
              <a:t>• </a:t>
            </a:r>
            <a:r>
              <a:rPr lang="fr-FR" sz="2400" dirty="0"/>
              <a:t>A la remontée : </a:t>
            </a:r>
            <a:endParaRPr lang="fr-FR" sz="2400" dirty="0" smtClean="0"/>
          </a:p>
          <a:p>
            <a:pPr marL="285750" indent="-285750">
              <a:buFont typeface="Arial" charset="0"/>
              <a:buChar char="•"/>
            </a:pPr>
            <a:r>
              <a:rPr lang="fr-FR" sz="2400" dirty="0" smtClean="0"/>
              <a:t>L'air </a:t>
            </a:r>
            <a:r>
              <a:rPr lang="fr-FR" sz="2400" dirty="0"/>
              <a:t>de la cavité se dilate plus vite qu'il ne peut s'échapper. On a alors une pression forte sur la paroi interne pouvant casser la dent et provoquer une syncope dans les cas extrêmes. </a:t>
            </a:r>
            <a:endParaRPr lang="fr-FR" sz="2400" dirty="0" smtClean="0"/>
          </a:p>
          <a:p>
            <a:pPr marL="285750" indent="-285750">
              <a:buFont typeface="Arial" charset="0"/>
              <a:buChar char="•"/>
            </a:pPr>
            <a:r>
              <a:rPr lang="fr-FR" sz="2400" dirty="0" smtClean="0"/>
              <a:t>Descellement </a:t>
            </a:r>
            <a:r>
              <a:rPr lang="fr-FR" sz="2400" dirty="0"/>
              <a:t>d'une couronne dentaire </a:t>
            </a:r>
          </a:p>
          <a:p>
            <a:r>
              <a:rPr lang="fr-FR" sz="2400" b="1" u="sng" dirty="0" smtClean="0"/>
              <a:t>Symptômes </a:t>
            </a:r>
            <a:r>
              <a:rPr lang="fr-FR" sz="2400" b="1" u="sng" dirty="0"/>
              <a:t>: </a:t>
            </a:r>
            <a:endParaRPr lang="fr-FR" sz="2400" b="1" u="sng" dirty="0" smtClean="0"/>
          </a:p>
          <a:p>
            <a:r>
              <a:rPr lang="fr-FR" sz="2400" dirty="0" smtClean="0"/>
              <a:t>Violente </a:t>
            </a:r>
            <a:r>
              <a:rPr lang="fr-FR" sz="2400" dirty="0"/>
              <a:t>douleur dentaire (ne pas confondre avec une douleur d'origine sinusienne).</a:t>
            </a:r>
            <a:r>
              <a:rPr lang="fr-FR" dirty="0"/>
              <a:t/>
            </a:r>
            <a:br>
              <a:rPr lang="fr-FR" dirty="0"/>
            </a:br>
            <a:endParaRPr lang="fr-FR" dirty="0"/>
          </a:p>
        </p:txBody>
      </p:sp>
    </p:spTree>
    <p:extLst>
      <p:ext uri="{BB962C8B-B14F-4D97-AF65-F5344CB8AC3E}">
        <p14:creationId xmlns:p14="http://schemas.microsoft.com/office/powerpoint/2010/main" val="42478268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1741"/>
            <a:ext cx="9036496" cy="3323987"/>
          </a:xfrm>
          <a:prstGeom prst="rect">
            <a:avLst/>
          </a:prstGeom>
        </p:spPr>
        <p:txBody>
          <a:bodyPr wrap="square">
            <a:spAutoFit/>
          </a:bodyPr>
          <a:lstStyle/>
          <a:p>
            <a:r>
              <a:rPr lang="fr-FR" sz="2400" b="1" u="sng" dirty="0">
                <a:effectLst>
                  <a:outerShdw blurRad="38100" dist="38100" dir="2700000" algn="tl">
                    <a:srgbClr val="000000">
                      <a:alpha val="43137"/>
                    </a:srgbClr>
                  </a:outerShdw>
                </a:effectLst>
              </a:rPr>
              <a:t>Conduite à tenir </a:t>
            </a:r>
            <a:r>
              <a:rPr lang="fr-FR" sz="2400" b="1" u="sng" dirty="0" smtClean="0">
                <a:effectLst>
                  <a:outerShdw blurRad="38100" dist="38100" dir="2700000" algn="tl">
                    <a:srgbClr val="000000">
                      <a:alpha val="43137"/>
                    </a:srgbClr>
                  </a:outerShdw>
                </a:effectLst>
              </a:rPr>
              <a:t>:</a:t>
            </a:r>
          </a:p>
          <a:p>
            <a:r>
              <a:rPr lang="fr-FR" sz="2400" dirty="0"/>
              <a:t/>
            </a:r>
            <a:br>
              <a:rPr lang="fr-FR" sz="2400" dirty="0"/>
            </a:br>
            <a:r>
              <a:rPr lang="fr-FR" sz="2400" dirty="0"/>
              <a:t>• A la descente : il n'y a rien à faire ; il vaut mieux sortir de l'eau et traiter le mal.</a:t>
            </a:r>
            <a:br>
              <a:rPr lang="fr-FR" sz="2400" dirty="0"/>
            </a:br>
            <a:r>
              <a:rPr lang="fr-FR" sz="2400" dirty="0"/>
              <a:t>• A la remontée : redescendre de quelques mètres pour diminuer la douleur et remonter très lentement (mains sur mains sur le mouillage) en mastiquant pour essayer d'évacuer la surpression.</a:t>
            </a:r>
            <a:br>
              <a:rPr lang="fr-FR" sz="2400" dirty="0"/>
            </a:br>
            <a:r>
              <a:rPr lang="fr-FR" sz="2400" dirty="0"/>
              <a:t>• Consulter un dentiste. </a:t>
            </a:r>
            <a:r>
              <a:rPr lang="fr-FR" dirty="0"/>
              <a:t/>
            </a:r>
            <a:br>
              <a:rPr lang="fr-FR" dirty="0"/>
            </a:br>
            <a:endParaRPr lang="fr-FR" dirty="0"/>
          </a:p>
        </p:txBody>
      </p:sp>
      <p:sp>
        <p:nvSpPr>
          <p:cNvPr id="3" name="Rectangle 2"/>
          <p:cNvSpPr/>
          <p:nvPr/>
        </p:nvSpPr>
        <p:spPr>
          <a:xfrm>
            <a:off x="0" y="3861048"/>
            <a:ext cx="9036496" cy="2123658"/>
          </a:xfrm>
          <a:prstGeom prst="rect">
            <a:avLst/>
          </a:prstGeom>
        </p:spPr>
        <p:txBody>
          <a:bodyPr wrap="square">
            <a:spAutoFit/>
          </a:bodyPr>
          <a:lstStyle/>
          <a:p>
            <a:r>
              <a:rPr lang="fr-FR" sz="2400" b="1" u="sng" dirty="0"/>
              <a:t>Prévention </a:t>
            </a:r>
            <a:r>
              <a:rPr lang="fr-FR" sz="2400" b="1" u="sng" dirty="0" smtClean="0"/>
              <a:t>:</a:t>
            </a:r>
          </a:p>
          <a:p>
            <a:pPr algn="ctr"/>
            <a:r>
              <a:rPr lang="fr-FR" sz="2400" dirty="0"/>
              <a:t/>
            </a:r>
            <a:br>
              <a:rPr lang="fr-FR" sz="2400" dirty="0"/>
            </a:br>
            <a:r>
              <a:rPr lang="fr-FR" sz="2800" b="1" dirty="0"/>
              <a:t>Subir un examen annuel chez un dentiste en lui précisant que l'on plonge.</a:t>
            </a:r>
            <a:br>
              <a:rPr lang="fr-FR" sz="2800" b="1" dirty="0"/>
            </a:br>
            <a:endParaRPr lang="fr-FR" sz="2800" b="1" dirty="0"/>
          </a:p>
        </p:txBody>
      </p:sp>
    </p:spTree>
    <p:extLst>
      <p:ext uri="{BB962C8B-B14F-4D97-AF65-F5344CB8AC3E}">
        <p14:creationId xmlns:p14="http://schemas.microsoft.com/office/powerpoint/2010/main" val="32542206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6633"/>
            <a:ext cx="9036496" cy="1152127"/>
          </a:xfrm>
          <a:solidFill>
            <a:schemeClr val="accent2">
              <a:lumMod val="20000"/>
              <a:lumOff val="80000"/>
            </a:schemeClr>
          </a:solidFill>
        </p:spPr>
        <p:txBody>
          <a:bodyPr/>
          <a:lstStyle/>
          <a:p>
            <a:r>
              <a:rPr lang="fr-FR" sz="4000" dirty="0">
                <a:solidFill>
                  <a:srgbClr val="C0504D">
                    <a:lumMod val="75000"/>
                  </a:srgbClr>
                </a:solidFill>
              </a:rPr>
              <a:t>1/ Rappels anatomiques et physiologiques</a:t>
            </a:r>
            <a:endParaRPr lang="fr-FR" dirty="0"/>
          </a:p>
        </p:txBody>
      </p:sp>
      <p:sp>
        <p:nvSpPr>
          <p:cNvPr id="3" name="Sous-titre 2"/>
          <p:cNvSpPr>
            <a:spLocks noGrp="1"/>
          </p:cNvSpPr>
          <p:nvPr>
            <p:ph type="subTitle" idx="1"/>
          </p:nvPr>
        </p:nvSpPr>
        <p:spPr>
          <a:xfrm>
            <a:off x="0" y="1412776"/>
            <a:ext cx="9035480" cy="1440160"/>
          </a:xfrm>
          <a:solidFill>
            <a:schemeClr val="accent2">
              <a:lumMod val="20000"/>
              <a:lumOff val="80000"/>
            </a:schemeClr>
          </a:solidFill>
        </p:spPr>
        <p:txBody>
          <a:bodyPr>
            <a:normAutofit/>
          </a:bodyPr>
          <a:lstStyle/>
          <a:p>
            <a:pPr algn="l"/>
            <a:r>
              <a:rPr lang="fr-FR" sz="4000" dirty="0" smtClean="0">
                <a:solidFill>
                  <a:schemeClr val="accent2">
                    <a:lumMod val="75000"/>
                  </a:schemeClr>
                </a:solidFill>
              </a:rPr>
              <a:t> 2/ Les accidents mécaniques ou </a:t>
            </a:r>
          </a:p>
          <a:p>
            <a:pPr algn="l"/>
            <a:r>
              <a:rPr lang="fr-FR" sz="4000" dirty="0" smtClean="0">
                <a:solidFill>
                  <a:schemeClr val="accent2">
                    <a:lumMod val="75000"/>
                  </a:schemeClr>
                </a:solidFill>
              </a:rPr>
              <a:t>      barotraumatiques</a:t>
            </a:r>
            <a:endParaRPr lang="fr-FR" sz="4000" dirty="0">
              <a:solidFill>
                <a:schemeClr val="accent2">
                  <a:lumMod val="75000"/>
                </a:schemeClr>
              </a:solidFill>
            </a:endParaRPr>
          </a:p>
        </p:txBody>
      </p:sp>
      <p:sp>
        <p:nvSpPr>
          <p:cNvPr id="4" name="ZoneTexte 3"/>
          <p:cNvSpPr txBox="1"/>
          <p:nvPr/>
        </p:nvSpPr>
        <p:spPr>
          <a:xfrm>
            <a:off x="0" y="3573016"/>
            <a:ext cx="9144000" cy="1323439"/>
          </a:xfrm>
          <a:prstGeom prst="rect">
            <a:avLst/>
          </a:prstGeom>
          <a:solidFill>
            <a:schemeClr val="accent2">
              <a:lumMod val="20000"/>
              <a:lumOff val="80000"/>
            </a:schemeClr>
          </a:solidFill>
        </p:spPr>
        <p:txBody>
          <a:bodyPr wrap="square" rtlCol="0">
            <a:spAutoFit/>
          </a:bodyPr>
          <a:lstStyle/>
          <a:p>
            <a:r>
              <a:rPr lang="fr-FR" sz="4000" dirty="0" smtClean="0">
                <a:solidFill>
                  <a:schemeClr val="accent2">
                    <a:lumMod val="75000"/>
                  </a:schemeClr>
                </a:solidFill>
              </a:rPr>
              <a:t>3/ Les accidents de décompression ou de                   désaturation – ADD ou MDD</a:t>
            </a:r>
            <a:endParaRPr lang="fr-FR" sz="4000" dirty="0">
              <a:solidFill>
                <a:schemeClr val="accent2">
                  <a:lumMod val="75000"/>
                </a:schemeClr>
              </a:solidFill>
            </a:endParaRPr>
          </a:p>
        </p:txBody>
      </p:sp>
    </p:spTree>
    <p:extLst>
      <p:ext uri="{BB962C8B-B14F-4D97-AF65-F5344CB8AC3E}">
        <p14:creationId xmlns:p14="http://schemas.microsoft.com/office/powerpoint/2010/main" val="36573246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017306"/>
          </a:xfrm>
          <a:prstGeom prst="rect">
            <a:avLst/>
          </a:prstGeom>
        </p:spPr>
        <p:txBody>
          <a:bodyPr wrap="square">
            <a:spAutoFit/>
          </a:bodyPr>
          <a:lstStyle/>
          <a:p>
            <a:r>
              <a:rPr lang="fr-FR" sz="2400" b="1" u="sng" dirty="0"/>
              <a:t>JUSTIFICATION</a:t>
            </a:r>
            <a:r>
              <a:rPr lang="fr-FR" sz="2400" b="1" dirty="0"/>
              <a:t> </a:t>
            </a:r>
            <a:r>
              <a:rPr lang="fr-FR" sz="2400" b="1" dirty="0" smtClean="0"/>
              <a:t>:</a:t>
            </a:r>
          </a:p>
          <a:p>
            <a:r>
              <a:rPr lang="fr-FR" sz="2400" dirty="0" smtClean="0"/>
              <a:t>Cet </a:t>
            </a:r>
            <a:r>
              <a:rPr lang="fr-FR" sz="2400" dirty="0"/>
              <a:t>accident, directement lié à la loi d'Henry ne concerne que l'azote, l'oxygène étant brûlé dans notre organisme. </a:t>
            </a:r>
            <a:br>
              <a:rPr lang="fr-FR" sz="2400" dirty="0"/>
            </a:br>
            <a:endParaRPr lang="fr-FR" sz="2400" dirty="0" smtClean="0"/>
          </a:p>
          <a:p>
            <a:r>
              <a:rPr lang="fr-FR" sz="2400" b="1" u="sng" dirty="0" smtClean="0"/>
              <a:t>RAPPELS :</a:t>
            </a:r>
          </a:p>
          <a:p>
            <a:r>
              <a:rPr lang="fr-FR" sz="2400" dirty="0" smtClean="0"/>
              <a:t> </a:t>
            </a:r>
            <a:r>
              <a:rPr lang="fr-FR" sz="2400" dirty="0"/>
              <a:t>Composition de l'air (20 % O2 et 80 % N2). - Loi de Henry (énoncé, les trois états). - Les sept facteurs de dissolution (Nature du gaz, nature du tissu, Pression, Température, Temps, Surface de contact, agitation). - Loi de Mariotte (énoncé et formule</a:t>
            </a:r>
            <a:r>
              <a:rPr lang="fr-FR" sz="2400" dirty="0" smtClean="0"/>
              <a:t>).</a:t>
            </a:r>
          </a:p>
          <a:p>
            <a:endParaRPr lang="fr-FR" sz="2400" dirty="0" smtClean="0"/>
          </a:p>
          <a:p>
            <a:r>
              <a:rPr lang="fr-FR" sz="2400" b="1" u="sng" dirty="0" smtClean="0"/>
              <a:t>CAUSES </a:t>
            </a:r>
            <a:r>
              <a:rPr lang="fr-FR" sz="2400" b="1" u="sng" dirty="0"/>
              <a:t>ET MECANISME </a:t>
            </a:r>
            <a:r>
              <a:rPr lang="fr-FR" sz="2400" b="1" u="sng" dirty="0" smtClean="0"/>
              <a:t>:</a:t>
            </a:r>
          </a:p>
          <a:p>
            <a:r>
              <a:rPr lang="fr-FR" sz="2400" dirty="0" smtClean="0"/>
              <a:t>La </a:t>
            </a:r>
            <a:r>
              <a:rPr lang="fr-FR" sz="2400" dirty="0"/>
              <a:t>cause principale est le non respect des tables de plongées, à savoir : vitesse de remontée trop rapide ou non respect des paliers de décompression pour de multiples raisons : méconnaissance, problème matériel, erreurs, panique, </a:t>
            </a:r>
            <a:r>
              <a:rPr lang="fr-FR" sz="2400" dirty="0" smtClean="0"/>
              <a:t>...</a:t>
            </a:r>
          </a:p>
          <a:p>
            <a:endParaRPr lang="fr-FR" sz="2400" dirty="0" smtClean="0"/>
          </a:p>
          <a:p>
            <a:r>
              <a:rPr lang="fr-FR" sz="2400" dirty="0" smtClean="0"/>
              <a:t>Les </a:t>
            </a:r>
            <a:r>
              <a:rPr lang="fr-FR" sz="2400" dirty="0"/>
              <a:t>facteurs favorisant sont : fatigue, stress, essoufflement, narcose, froid, …</a:t>
            </a:r>
            <a:r>
              <a:rPr lang="fr-FR" dirty="0"/>
              <a:t/>
            </a:r>
            <a:br>
              <a:rPr lang="fr-FR" dirty="0"/>
            </a:br>
            <a:endParaRPr lang="fr-FR" dirty="0"/>
          </a:p>
        </p:txBody>
      </p:sp>
    </p:spTree>
    <p:extLst>
      <p:ext uri="{BB962C8B-B14F-4D97-AF65-F5344CB8AC3E}">
        <p14:creationId xmlns:p14="http://schemas.microsoft.com/office/powerpoint/2010/main" val="42102493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502" y="0"/>
            <a:ext cx="8368995" cy="6858000"/>
          </a:xfrm>
          <a:prstGeom prst="rect">
            <a:avLst/>
          </a:prstGeom>
        </p:spPr>
      </p:pic>
    </p:spTree>
    <p:extLst>
      <p:ext uri="{BB962C8B-B14F-4D97-AF65-F5344CB8AC3E}">
        <p14:creationId xmlns:p14="http://schemas.microsoft.com/office/powerpoint/2010/main" val="18028724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3639" y="0"/>
            <a:ext cx="7976722" cy="6858000"/>
          </a:xfrm>
          <a:prstGeom prst="rect">
            <a:avLst/>
          </a:prstGeom>
        </p:spPr>
      </p:pic>
    </p:spTree>
    <p:extLst>
      <p:ext uri="{BB962C8B-B14F-4D97-AF65-F5344CB8AC3E}">
        <p14:creationId xmlns:p14="http://schemas.microsoft.com/office/powerpoint/2010/main" val="27468271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5387" y="0"/>
            <a:ext cx="4793226" cy="6858000"/>
          </a:xfrm>
          <a:prstGeom prst="rect">
            <a:avLst/>
          </a:prstGeom>
        </p:spPr>
      </p:pic>
    </p:spTree>
    <p:extLst>
      <p:ext uri="{BB962C8B-B14F-4D97-AF65-F5344CB8AC3E}">
        <p14:creationId xmlns:p14="http://schemas.microsoft.com/office/powerpoint/2010/main" val="25701177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023" y="11438"/>
            <a:ext cx="9036496" cy="7017306"/>
          </a:xfrm>
          <a:prstGeom prst="rect">
            <a:avLst/>
          </a:prstGeom>
        </p:spPr>
        <p:txBody>
          <a:bodyPr wrap="square">
            <a:spAutoFit/>
          </a:bodyPr>
          <a:lstStyle/>
          <a:p>
            <a:r>
              <a:rPr lang="fr-FR" sz="2400" u="sng" dirty="0"/>
              <a:t>Pendant la plongée : </a:t>
            </a:r>
            <a:endParaRPr lang="fr-FR" sz="2400" u="sng" dirty="0" smtClean="0"/>
          </a:p>
          <a:p>
            <a:r>
              <a:rPr lang="fr-FR" sz="2400" dirty="0" smtClean="0"/>
              <a:t>La </a:t>
            </a:r>
            <a:r>
              <a:rPr lang="fr-FR" sz="2400" dirty="0"/>
              <a:t>quantité de N2 dissous augmente plus ou moins selon les tissus.</a:t>
            </a:r>
            <a:br>
              <a:rPr lang="fr-FR" sz="2400" dirty="0"/>
            </a:br>
            <a:r>
              <a:rPr lang="fr-FR" sz="2400" u="sng" dirty="0"/>
              <a:t>A la remontée </a:t>
            </a:r>
            <a:r>
              <a:rPr lang="fr-FR" sz="2400" u="sng" dirty="0" smtClean="0"/>
              <a:t>:</a:t>
            </a:r>
          </a:p>
          <a:p>
            <a:pPr marL="285750" indent="-285750">
              <a:buFont typeface="Arial" charset="0"/>
              <a:buChar char="•"/>
            </a:pPr>
            <a:r>
              <a:rPr lang="fr-FR" sz="2400" dirty="0" smtClean="0"/>
              <a:t>N2 </a:t>
            </a:r>
            <a:r>
              <a:rPr lang="fr-FR" sz="2400" dirty="0"/>
              <a:t>reprend sa forme gazeuse dès qu'il y a sursaturation </a:t>
            </a:r>
            <a:r>
              <a:rPr lang="fr-FR" sz="2400" dirty="0" smtClean="0"/>
              <a:t>, </a:t>
            </a:r>
            <a:r>
              <a:rPr lang="fr-FR" sz="2400" dirty="0"/>
              <a:t>sous la forme de </a:t>
            </a:r>
            <a:r>
              <a:rPr lang="fr-FR" sz="2400" dirty="0" err="1"/>
              <a:t>micro-bulles</a:t>
            </a:r>
            <a:r>
              <a:rPr lang="fr-FR" sz="2400" dirty="0"/>
              <a:t> convoyées par le sang et éliminées par la respiration. </a:t>
            </a:r>
            <a:endParaRPr lang="fr-FR" sz="2400" dirty="0" smtClean="0"/>
          </a:p>
          <a:p>
            <a:pPr marL="285750" indent="-285750">
              <a:buFont typeface="Arial" charset="0"/>
              <a:buChar char="•"/>
            </a:pPr>
            <a:r>
              <a:rPr lang="fr-FR" sz="2400" dirty="0" smtClean="0"/>
              <a:t>Si </a:t>
            </a:r>
            <a:r>
              <a:rPr lang="fr-FR" sz="2400" dirty="0"/>
              <a:t>la remontée est trop rapide, les bulles grossissent avant l'échange pulmonaire  blocage de la circulation sanguine = embolie gazeuse. </a:t>
            </a:r>
            <a:endParaRPr lang="fr-FR" sz="2400" dirty="0" smtClean="0"/>
          </a:p>
          <a:p>
            <a:pPr marL="285750" indent="-285750">
              <a:buFont typeface="Arial" charset="0"/>
              <a:buChar char="•"/>
            </a:pPr>
            <a:r>
              <a:rPr lang="fr-FR" sz="2400" dirty="0" smtClean="0"/>
              <a:t>Si </a:t>
            </a:r>
            <a:r>
              <a:rPr lang="fr-FR" sz="2400" dirty="0"/>
              <a:t>à un moment, on dépasse la sursaturation critique, il y a un dégazage incontrôlé sous forme de grosses </a:t>
            </a:r>
            <a:r>
              <a:rPr lang="fr-FR" sz="2400" dirty="0" smtClean="0"/>
              <a:t>bulles </a:t>
            </a:r>
            <a:r>
              <a:rPr lang="fr-FR" sz="2400" dirty="0"/>
              <a:t>blocage de la circulation aggravé par la remontée qui grossit encore les bulles et les transforment en manchons gazeux dans les </a:t>
            </a:r>
            <a:r>
              <a:rPr lang="fr-FR" sz="2400" dirty="0" smtClean="0"/>
              <a:t>vaisseaux.</a:t>
            </a:r>
            <a:endParaRPr lang="fr-FR" sz="2400" dirty="0"/>
          </a:p>
          <a:p>
            <a:endParaRPr lang="fr-FR" sz="2400" dirty="0"/>
          </a:p>
          <a:p>
            <a:r>
              <a:rPr lang="fr-FR" sz="2400" i="1" dirty="0" smtClean="0"/>
              <a:t>Si </a:t>
            </a:r>
            <a:r>
              <a:rPr lang="fr-FR" sz="2400" i="1" dirty="0"/>
              <a:t>à la remontée, on pratique Valsalva, ou des efforts intenses en bloquant la respiration, ou des apnées après la </a:t>
            </a:r>
            <a:r>
              <a:rPr lang="fr-FR" sz="2400" i="1" dirty="0" smtClean="0"/>
              <a:t>plongée ou </a:t>
            </a:r>
            <a:r>
              <a:rPr lang="fr-FR" sz="2400" i="1" dirty="0"/>
              <a:t>on gonfle sa bouée à la bouche ou etc…  on crée une hyperpression pulmonaire supérieure à la pression des microbulles. Elles ne peuvent donc traverser les parois alvéolaires et repartent dans la circulation.</a:t>
            </a:r>
            <a:r>
              <a:rPr lang="fr-FR" dirty="0"/>
              <a:t/>
            </a:r>
            <a:br>
              <a:rPr lang="fr-FR" dirty="0"/>
            </a:br>
            <a:endParaRPr lang="fr-FR" dirty="0"/>
          </a:p>
        </p:txBody>
      </p:sp>
    </p:spTree>
    <p:extLst>
      <p:ext uri="{BB962C8B-B14F-4D97-AF65-F5344CB8AC3E}">
        <p14:creationId xmlns:p14="http://schemas.microsoft.com/office/powerpoint/2010/main" val="3352249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71880" y="0"/>
            <a:ext cx="5400240" cy="6858000"/>
          </a:xfrm>
          <a:prstGeom prst="rect">
            <a:avLst/>
          </a:prstGeom>
        </p:spPr>
      </p:pic>
    </p:spTree>
    <p:extLst>
      <p:ext uri="{BB962C8B-B14F-4D97-AF65-F5344CB8AC3E}">
        <p14:creationId xmlns:p14="http://schemas.microsoft.com/office/powerpoint/2010/main" val="405767485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7864"/>
            <a:ext cx="9144000" cy="6002271"/>
          </a:xfrm>
          <a:prstGeom prst="rect">
            <a:avLst/>
          </a:prstGeom>
        </p:spPr>
      </p:pic>
    </p:spTree>
    <p:extLst>
      <p:ext uri="{BB962C8B-B14F-4D97-AF65-F5344CB8AC3E}">
        <p14:creationId xmlns:p14="http://schemas.microsoft.com/office/powerpoint/2010/main" val="7751993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2" y="188640"/>
            <a:ext cx="9144000" cy="7017306"/>
          </a:xfrm>
          <a:prstGeom prst="rect">
            <a:avLst/>
          </a:prstGeom>
        </p:spPr>
        <p:txBody>
          <a:bodyPr wrap="square">
            <a:spAutoFit/>
          </a:bodyPr>
          <a:lstStyle/>
          <a:p>
            <a:r>
              <a:rPr lang="fr-FR" sz="2400" b="1" u="sng" dirty="0"/>
              <a:t>SYMPTOMES </a:t>
            </a:r>
            <a:r>
              <a:rPr lang="fr-FR" sz="2400" b="1" u="sng" dirty="0" smtClean="0"/>
              <a:t>:</a:t>
            </a:r>
          </a:p>
          <a:p>
            <a:r>
              <a:rPr lang="fr-FR" sz="2400" dirty="0" smtClean="0"/>
              <a:t>Ils </a:t>
            </a:r>
            <a:r>
              <a:rPr lang="fr-FR" sz="2400" dirty="0"/>
              <a:t>dépendent des tissus atteints. Attention l'accident de décompression est très sournois au sens que ses effets ne sont pas immédiats.</a:t>
            </a:r>
            <a:br>
              <a:rPr lang="fr-FR" sz="2400" dirty="0"/>
            </a:br>
            <a:r>
              <a:rPr lang="fr-FR" sz="2400" dirty="0"/>
              <a:t>Les symptômes peuvent apparaître entre la sortie de l'eau et les 12 heures suivantes. Certains accidents aigus sont déjà possibles au palier</a:t>
            </a:r>
            <a:r>
              <a:rPr lang="fr-FR" sz="2400" dirty="0" smtClean="0"/>
              <a:t>.</a:t>
            </a:r>
          </a:p>
          <a:p>
            <a:r>
              <a:rPr lang="fr-FR" sz="2400" dirty="0"/>
              <a:t/>
            </a:r>
            <a:br>
              <a:rPr lang="fr-FR" sz="2400" dirty="0"/>
            </a:br>
            <a:r>
              <a:rPr lang="fr-FR" sz="2400" b="1" dirty="0"/>
              <a:t>a. Accidents cutanés </a:t>
            </a:r>
            <a:r>
              <a:rPr lang="fr-FR" sz="2400" dirty="0"/>
              <a:t>: Puces et moutons Ces démangeaisons et boursouflures sont bénignes mais peuvent annoncer un accident grave</a:t>
            </a:r>
            <a:r>
              <a:rPr lang="fr-FR" sz="2400" dirty="0" smtClean="0"/>
              <a:t>.</a:t>
            </a:r>
          </a:p>
          <a:p>
            <a:r>
              <a:rPr lang="fr-FR" sz="2400" dirty="0"/>
              <a:t/>
            </a:r>
            <a:br>
              <a:rPr lang="fr-FR" sz="2400" dirty="0"/>
            </a:br>
            <a:r>
              <a:rPr lang="fr-FR" sz="2400" b="1" dirty="0"/>
              <a:t>b. Accidents ostéo-articulaires </a:t>
            </a:r>
            <a:r>
              <a:rPr lang="fr-FR" sz="2400" dirty="0"/>
              <a:t>: </a:t>
            </a:r>
            <a:r>
              <a:rPr lang="fr-FR" sz="2400" dirty="0" err="1"/>
              <a:t>Bends</a:t>
            </a:r>
            <a:r>
              <a:rPr lang="fr-FR" sz="2400" dirty="0"/>
              <a:t> Une douleur lancinante à une articulation, un membre ou un muscle débouchant vers une immobilisation due à la douleur.</a:t>
            </a:r>
            <a:br>
              <a:rPr lang="fr-FR" sz="2400" dirty="0"/>
            </a:br>
            <a:r>
              <a:rPr lang="fr-FR" sz="2400" b="1" dirty="0"/>
              <a:t>c. Accidents neurologiques </a:t>
            </a:r>
            <a:r>
              <a:rPr lang="fr-FR" sz="2400" dirty="0"/>
              <a:t>:</a:t>
            </a:r>
            <a:r>
              <a:rPr lang="fr-FR" sz="2400" dirty="0" smtClean="0"/>
              <a:t> </a:t>
            </a:r>
            <a:r>
              <a:rPr lang="fr-FR" sz="2400" dirty="0"/>
              <a:t>Fatigue générale, pâleur, angoisse. </a:t>
            </a:r>
            <a:r>
              <a:rPr lang="fr-FR" sz="2400" dirty="0" smtClean="0"/>
              <a:t> </a:t>
            </a:r>
            <a:r>
              <a:rPr lang="fr-FR" sz="2400" dirty="0"/>
              <a:t>Douleur violente au niveau des omoplates ou des vertèbres lombaires. </a:t>
            </a:r>
            <a:r>
              <a:rPr lang="fr-FR" sz="2400" dirty="0" smtClean="0"/>
              <a:t> </a:t>
            </a:r>
            <a:r>
              <a:rPr lang="fr-FR" sz="2400" dirty="0"/>
              <a:t>Fourmillement dans les membres ou les jambes. Engourdissement</a:t>
            </a:r>
            <a:r>
              <a:rPr lang="fr-FR" sz="2400" dirty="0" smtClean="0"/>
              <a:t>. </a:t>
            </a:r>
            <a:r>
              <a:rPr lang="fr-FR" sz="2400" dirty="0"/>
              <a:t>Impossibilité d'uriner. </a:t>
            </a:r>
            <a:r>
              <a:rPr lang="fr-FR" sz="2400" dirty="0" smtClean="0"/>
              <a:t> </a:t>
            </a:r>
            <a:r>
              <a:rPr lang="fr-FR" sz="2400" dirty="0"/>
              <a:t>Perte des sens. </a:t>
            </a:r>
            <a:r>
              <a:rPr lang="fr-FR" sz="2400" dirty="0" smtClean="0"/>
              <a:t> </a:t>
            </a:r>
            <a:r>
              <a:rPr lang="fr-FR" sz="2400" dirty="0"/>
              <a:t>Paralysie partielle (monoplégie, hémiplégie, tétraplégie ou </a:t>
            </a:r>
            <a:r>
              <a:rPr lang="fr-FR" sz="2400" dirty="0" smtClean="0"/>
              <a:t>paraplégie) </a:t>
            </a:r>
            <a:r>
              <a:rPr lang="fr-FR" sz="2400" dirty="0"/>
              <a:t>due à un dégazage au niveau de la moelle épinière.</a:t>
            </a:r>
            <a:r>
              <a:rPr lang="fr-FR" dirty="0"/>
              <a:t/>
            </a:r>
            <a:br>
              <a:rPr lang="fr-FR" dirty="0"/>
            </a:br>
            <a:endParaRPr lang="fr-FR" dirty="0"/>
          </a:p>
        </p:txBody>
      </p:sp>
    </p:spTree>
    <p:extLst>
      <p:ext uri="{BB962C8B-B14F-4D97-AF65-F5344CB8AC3E}">
        <p14:creationId xmlns:p14="http://schemas.microsoft.com/office/powerpoint/2010/main" val="92167616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9" y="188640"/>
            <a:ext cx="8928992" cy="4431983"/>
          </a:xfrm>
          <a:prstGeom prst="rect">
            <a:avLst/>
          </a:prstGeom>
        </p:spPr>
        <p:txBody>
          <a:bodyPr wrap="square">
            <a:spAutoFit/>
          </a:bodyPr>
          <a:lstStyle/>
          <a:p>
            <a:r>
              <a:rPr lang="fr-FR" sz="2400" b="1" dirty="0" smtClean="0"/>
              <a:t>d. Accidents </a:t>
            </a:r>
            <a:r>
              <a:rPr lang="fr-FR" sz="2400" b="1" dirty="0"/>
              <a:t>centraux </a:t>
            </a:r>
            <a:r>
              <a:rPr lang="fr-FR" sz="2400" dirty="0" smtClean="0"/>
              <a:t>: </a:t>
            </a:r>
            <a:r>
              <a:rPr lang="fr-FR" sz="2400" dirty="0"/>
              <a:t>Accident cérébral : Coma due à la présence de bulles dans le cerveau. </a:t>
            </a:r>
            <a:r>
              <a:rPr lang="fr-FR" sz="2400" dirty="0" smtClean="0"/>
              <a:t> </a:t>
            </a:r>
            <a:r>
              <a:rPr lang="fr-FR" sz="2400" dirty="0"/>
              <a:t>Accidents cardiaques : Infarctus du myocarde dû à un dégazage dans une artère coronaire. </a:t>
            </a:r>
            <a:r>
              <a:rPr lang="fr-FR" sz="2400" dirty="0" smtClean="0"/>
              <a:t> </a:t>
            </a:r>
            <a:r>
              <a:rPr lang="fr-FR" sz="2400" dirty="0"/>
              <a:t>Accident pulmonaire : Insuffisance respiratoire aiguë due à un dégazage dans l'artère pulmonaire ou une de ses branches</a:t>
            </a:r>
            <a:r>
              <a:rPr lang="fr-FR" sz="2400" dirty="0" smtClean="0"/>
              <a:t>.</a:t>
            </a:r>
            <a:endParaRPr lang="fr-FR" sz="2400" dirty="0"/>
          </a:p>
          <a:p>
            <a:r>
              <a:rPr lang="fr-FR" sz="2400" b="1" dirty="0" smtClean="0"/>
              <a:t>e. Accidents </a:t>
            </a:r>
            <a:r>
              <a:rPr lang="fr-FR" sz="2400" b="1" dirty="0"/>
              <a:t>de l'oreille interne </a:t>
            </a:r>
            <a:r>
              <a:rPr lang="fr-FR" sz="2400" dirty="0"/>
              <a:t>(accidents vestibulaires) </a:t>
            </a:r>
            <a:r>
              <a:rPr lang="fr-FR" sz="2400" dirty="0" smtClean="0"/>
              <a:t> </a:t>
            </a:r>
            <a:r>
              <a:rPr lang="fr-FR" sz="2400" dirty="0"/>
              <a:t>Vertiges, nausées, audition difficile ou </a:t>
            </a:r>
            <a:r>
              <a:rPr lang="fr-FR" sz="2400" dirty="0" smtClean="0"/>
              <a:t>impossible dû </a:t>
            </a:r>
            <a:r>
              <a:rPr lang="fr-FR" sz="2400" dirty="0"/>
              <a:t>à un dégazage dans l'oreille interne, ce qui perturbe l'audition et l'équilibre. </a:t>
            </a:r>
            <a:r>
              <a:rPr lang="fr-FR" sz="2400" dirty="0" smtClean="0"/>
              <a:t> </a:t>
            </a:r>
            <a:r>
              <a:rPr lang="fr-FR" sz="2400" dirty="0"/>
              <a:t>Ces accidents sont souvent les prémices d'un accident cérébral. </a:t>
            </a:r>
            <a:r>
              <a:rPr lang="fr-FR" sz="2400" dirty="0" smtClean="0"/>
              <a:t> </a:t>
            </a:r>
            <a:r>
              <a:rPr lang="fr-FR" sz="2400" dirty="0"/>
              <a:t>On le confond aisément avec un barotraumatisme de l'oreille (la douleur est présente uniquement dans le barotraumatisme).</a:t>
            </a:r>
            <a:r>
              <a:rPr lang="fr-FR" dirty="0"/>
              <a:t/>
            </a:r>
            <a:br>
              <a:rPr lang="fr-FR" dirty="0"/>
            </a:br>
            <a:endParaRPr lang="fr-FR" dirty="0"/>
          </a:p>
        </p:txBody>
      </p:sp>
    </p:spTree>
    <p:extLst>
      <p:ext uri="{BB962C8B-B14F-4D97-AF65-F5344CB8AC3E}">
        <p14:creationId xmlns:p14="http://schemas.microsoft.com/office/powerpoint/2010/main" val="505182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6340197"/>
          </a:xfrm>
          <a:prstGeom prst="rect">
            <a:avLst/>
          </a:prstGeom>
        </p:spPr>
        <p:txBody>
          <a:bodyPr wrap="square">
            <a:spAutoFit/>
          </a:bodyPr>
          <a:lstStyle/>
          <a:p>
            <a:r>
              <a:rPr lang="fr-FR" sz="2400" b="1" u="sng" dirty="0"/>
              <a:t>CONDUITE A TENIR </a:t>
            </a:r>
            <a:r>
              <a:rPr lang="fr-FR" sz="2400" b="1" u="sng" dirty="0" smtClean="0"/>
              <a:t>:</a:t>
            </a:r>
          </a:p>
          <a:p>
            <a:pPr marL="342900" indent="-342900">
              <a:buFont typeface="Arial" charset="0"/>
              <a:buChar char="•"/>
            </a:pPr>
            <a:r>
              <a:rPr lang="fr-FR" sz="2400" dirty="0" smtClean="0"/>
              <a:t>Ne </a:t>
            </a:r>
            <a:r>
              <a:rPr lang="fr-FR" sz="2400" dirty="0"/>
              <a:t>surtout pas croire « que ça va passer ». Il faut réagir vite. Si la </a:t>
            </a:r>
            <a:r>
              <a:rPr lang="fr-FR" sz="2400" dirty="0" err="1"/>
              <a:t>recompression</a:t>
            </a:r>
            <a:r>
              <a:rPr lang="fr-FR" sz="2400" dirty="0"/>
              <a:t> thérapeutique est effectué avant 2 heures, les chances de récupérer une impotence fonctionnelle deviennent vraiment importantes. </a:t>
            </a:r>
            <a:endParaRPr lang="fr-FR" sz="2400" dirty="0" smtClean="0"/>
          </a:p>
          <a:p>
            <a:pPr marL="342900" indent="-342900">
              <a:buFont typeface="Arial" charset="0"/>
              <a:buChar char="•"/>
            </a:pPr>
            <a:r>
              <a:rPr lang="fr-FR" sz="2400" dirty="0" smtClean="0"/>
              <a:t>Si </a:t>
            </a:r>
            <a:r>
              <a:rPr lang="fr-FR" sz="2400" dirty="0"/>
              <a:t>la victime est consciente, mettre en position déclive (environ 30°), tête en bas afin de favoriser l'irrigation sanguine du cerveau par gravité et empêcher les bulles d'y remonter * Alerter les secours. Sécher, réchauffer, rassurer. * Oxygénothérapie </a:t>
            </a:r>
            <a:r>
              <a:rPr lang="fr-FR" sz="2400" dirty="0" err="1"/>
              <a:t>normobare</a:t>
            </a:r>
            <a:r>
              <a:rPr lang="fr-FR" sz="2400" dirty="0"/>
              <a:t> (9 à 15 l / mn en faisant attention à l'autonomie). </a:t>
            </a:r>
            <a:endParaRPr lang="fr-FR" sz="2400" dirty="0" smtClean="0"/>
          </a:p>
          <a:p>
            <a:pPr marL="342900" indent="-342900">
              <a:buFont typeface="Arial" charset="0"/>
              <a:buChar char="•"/>
            </a:pPr>
            <a:r>
              <a:rPr lang="fr-FR" sz="2400" dirty="0" smtClean="0"/>
              <a:t>SI </a:t>
            </a:r>
            <a:r>
              <a:rPr lang="fr-FR" sz="2400" dirty="0"/>
              <a:t>l'accidenté est CONSCIENT : - Administrer un comprimé d'aspirine 0,250 g d'aspirine non effervescente, puis 30 minutes plus tard un second comprimé. - Faire boire un demi-litre d'eau douce par demi-heure. - Faire uriner si possible</a:t>
            </a:r>
            <a:r>
              <a:rPr lang="fr-FR" sz="2400" dirty="0" smtClean="0"/>
              <a:t>.</a:t>
            </a:r>
          </a:p>
          <a:p>
            <a:pPr algn="ctr"/>
            <a:r>
              <a:rPr lang="fr-FR" sz="2400" dirty="0"/>
              <a:t/>
            </a:r>
            <a:br>
              <a:rPr lang="fr-FR" sz="2400" dirty="0"/>
            </a:br>
            <a:r>
              <a:rPr lang="fr-FR" sz="2800" b="1" dirty="0">
                <a:solidFill>
                  <a:srgbClr val="FF0000"/>
                </a:solidFill>
              </a:rPr>
              <a:t>NE JAMAIS REIMMERGER.</a:t>
            </a:r>
            <a:r>
              <a:rPr lang="fr-FR" dirty="0"/>
              <a:t/>
            </a:r>
            <a:br>
              <a:rPr lang="fr-FR" dirty="0"/>
            </a:br>
            <a:endParaRPr lang="fr-FR" dirty="0"/>
          </a:p>
        </p:txBody>
      </p:sp>
    </p:spTree>
    <p:extLst>
      <p:ext uri="{BB962C8B-B14F-4D97-AF65-F5344CB8AC3E}">
        <p14:creationId xmlns:p14="http://schemas.microsoft.com/office/powerpoint/2010/main" val="312893377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2544" y="0"/>
            <a:ext cx="3138911" cy="6858000"/>
          </a:xfrm>
          <a:prstGeom prst="rect">
            <a:avLst/>
          </a:prstGeom>
        </p:spPr>
      </p:pic>
    </p:spTree>
    <p:extLst>
      <p:ext uri="{BB962C8B-B14F-4D97-AF65-F5344CB8AC3E}">
        <p14:creationId xmlns:p14="http://schemas.microsoft.com/office/powerpoint/2010/main" val="385738294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9185" y="0"/>
            <a:ext cx="4845630" cy="6858000"/>
          </a:xfrm>
          <a:prstGeom prst="rect">
            <a:avLst/>
          </a:prstGeom>
        </p:spPr>
      </p:pic>
    </p:spTree>
    <p:extLst>
      <p:ext uri="{BB962C8B-B14F-4D97-AF65-F5344CB8AC3E}">
        <p14:creationId xmlns:p14="http://schemas.microsoft.com/office/powerpoint/2010/main" val="11933995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8" y="0"/>
            <a:ext cx="9036496" cy="7386638"/>
          </a:xfrm>
          <a:prstGeom prst="rect">
            <a:avLst/>
          </a:prstGeom>
        </p:spPr>
        <p:txBody>
          <a:bodyPr wrap="square">
            <a:spAutoFit/>
          </a:bodyPr>
          <a:lstStyle/>
          <a:p>
            <a:r>
              <a:rPr lang="fr-FR" sz="2000" b="1" u="sng" dirty="0"/>
              <a:t>PREVENTION</a:t>
            </a:r>
            <a:r>
              <a:rPr lang="fr-FR" sz="2000" dirty="0"/>
              <a:t> </a:t>
            </a:r>
            <a:r>
              <a:rPr lang="fr-FR" sz="2000" dirty="0" smtClean="0"/>
              <a:t>:</a:t>
            </a:r>
          </a:p>
          <a:p>
            <a:r>
              <a:rPr lang="fr-FR" sz="2000" dirty="0" smtClean="0"/>
              <a:t>Elle </a:t>
            </a:r>
            <a:r>
              <a:rPr lang="fr-FR" sz="2000" dirty="0"/>
              <a:t>est surtout liée aux facteurs de dissolution.</a:t>
            </a:r>
            <a:br>
              <a:rPr lang="fr-FR" sz="2000" dirty="0"/>
            </a:br>
            <a:r>
              <a:rPr lang="fr-FR" sz="2000" dirty="0"/>
              <a:t>• Respecter la vitesse de remontée des tables utilisées (de 15 à 17 m/mn pour les M.N. 90)</a:t>
            </a:r>
            <a:br>
              <a:rPr lang="fr-FR" sz="2000" dirty="0"/>
            </a:br>
            <a:r>
              <a:rPr lang="fr-FR" sz="2000" dirty="0"/>
              <a:t>• Faire les paliers indiqués par la table : * A la bonne profondeur (pas à 1 ou 2 mètres près), donc à l'horizontale. * En respirant (il n'est pas nécessaire d'économiser son air aux paliers).</a:t>
            </a:r>
            <a:br>
              <a:rPr lang="fr-FR" sz="2000" dirty="0"/>
            </a:br>
            <a:r>
              <a:rPr lang="fr-FR" sz="2000" dirty="0"/>
              <a:t>• Ne pas changer de tables entre deux plongées</a:t>
            </a:r>
            <a:br>
              <a:rPr lang="fr-FR" sz="2000" dirty="0"/>
            </a:br>
            <a:r>
              <a:rPr lang="fr-FR" sz="2000" dirty="0"/>
              <a:t>• Respecter rigoureusement les procédures de calcul (consécutives, successives, remontée rapide,...)</a:t>
            </a:r>
            <a:br>
              <a:rPr lang="fr-FR" sz="2000" dirty="0"/>
            </a:br>
            <a:r>
              <a:rPr lang="fr-FR" sz="2000" dirty="0"/>
              <a:t>• Ne pas plonger si la houle rend les paliers impossibles</a:t>
            </a:r>
            <a:br>
              <a:rPr lang="fr-FR" sz="2000" dirty="0"/>
            </a:br>
            <a:r>
              <a:rPr lang="fr-FR" sz="2000" dirty="0"/>
              <a:t>• Si efforts importants pendant la plongée (courant,...) ou fatigue pendant la remontée : * Ne pas allonger les paliers au pifomètre. * Seul le palier de trois mètres peut être prolongé sans risque.</a:t>
            </a:r>
            <a:br>
              <a:rPr lang="fr-FR" sz="2000" dirty="0"/>
            </a:br>
            <a:r>
              <a:rPr lang="fr-FR" sz="2000" dirty="0"/>
              <a:t>• Pas de manœuvre de Valsalva en remontant ou au palier</a:t>
            </a:r>
            <a:br>
              <a:rPr lang="fr-FR" sz="2000" dirty="0"/>
            </a:br>
            <a:r>
              <a:rPr lang="fr-FR" sz="2000" dirty="0"/>
              <a:t>• Le gonflage à la bouche de la bouée est interdit </a:t>
            </a:r>
            <a:endParaRPr lang="fr-FR" sz="2000" dirty="0" smtClean="0"/>
          </a:p>
          <a:p>
            <a:r>
              <a:rPr lang="fr-FR" sz="2000" dirty="0" smtClean="0"/>
              <a:t>• </a:t>
            </a:r>
            <a:r>
              <a:rPr lang="fr-FR" sz="2000" dirty="0"/>
              <a:t>Pas d'efforts excessifs pendant la plongée (</a:t>
            </a:r>
            <a:r>
              <a:rPr lang="fr-FR" sz="2000" dirty="0" err="1"/>
              <a:t>palmage</a:t>
            </a:r>
            <a:r>
              <a:rPr lang="fr-FR" sz="2000" dirty="0"/>
              <a:t>, ...)</a:t>
            </a:r>
            <a:br>
              <a:rPr lang="fr-FR" sz="2000" dirty="0"/>
            </a:br>
            <a:r>
              <a:rPr lang="fr-FR" sz="2000" dirty="0"/>
              <a:t>• Pas d'efforts importants après la plongée</a:t>
            </a:r>
            <a:br>
              <a:rPr lang="fr-FR" sz="2000" dirty="0"/>
            </a:br>
            <a:r>
              <a:rPr lang="fr-FR" sz="2000" dirty="0"/>
              <a:t>• Pas d'apnée après la plongée</a:t>
            </a:r>
            <a:br>
              <a:rPr lang="fr-FR" sz="2000" dirty="0"/>
            </a:br>
            <a:r>
              <a:rPr lang="fr-FR" sz="2000" dirty="0"/>
              <a:t>• Pas d'altitude supérieure après la plongée (montagne), ni avion pendant 12 heures</a:t>
            </a:r>
            <a:br>
              <a:rPr lang="fr-FR" sz="2000" dirty="0"/>
            </a:br>
            <a:r>
              <a:rPr lang="fr-FR" sz="2000" dirty="0"/>
              <a:t>• Ne pas plonger en cas de fatigue physique, morale ou de traitement médical</a:t>
            </a:r>
            <a:r>
              <a:rPr lang="fr-FR" dirty="0"/>
              <a:t/>
            </a:r>
            <a:br>
              <a:rPr lang="fr-FR" dirty="0"/>
            </a:b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348655942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448" y="0"/>
            <a:ext cx="8391103" cy="6858000"/>
          </a:xfrm>
          <a:prstGeom prst="rect">
            <a:avLst/>
          </a:prstGeom>
        </p:spPr>
      </p:pic>
    </p:spTree>
    <p:extLst>
      <p:ext uri="{BB962C8B-B14F-4D97-AF65-F5344CB8AC3E}">
        <p14:creationId xmlns:p14="http://schemas.microsoft.com/office/powerpoint/2010/main" val="30104159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6633"/>
            <a:ext cx="9036496" cy="1152127"/>
          </a:xfrm>
          <a:solidFill>
            <a:schemeClr val="accent2">
              <a:lumMod val="20000"/>
              <a:lumOff val="80000"/>
            </a:schemeClr>
          </a:solidFill>
        </p:spPr>
        <p:txBody>
          <a:bodyPr/>
          <a:lstStyle/>
          <a:p>
            <a:r>
              <a:rPr lang="fr-FR" sz="4000" dirty="0">
                <a:solidFill>
                  <a:srgbClr val="C0504D">
                    <a:lumMod val="75000"/>
                  </a:srgbClr>
                </a:solidFill>
              </a:rPr>
              <a:t>1/ Rappels anatomiques et physiologiques</a:t>
            </a:r>
            <a:endParaRPr lang="fr-FR" dirty="0"/>
          </a:p>
        </p:txBody>
      </p:sp>
      <p:sp>
        <p:nvSpPr>
          <p:cNvPr id="3" name="Sous-titre 2"/>
          <p:cNvSpPr>
            <a:spLocks noGrp="1"/>
          </p:cNvSpPr>
          <p:nvPr>
            <p:ph type="subTitle" idx="1"/>
          </p:nvPr>
        </p:nvSpPr>
        <p:spPr>
          <a:xfrm>
            <a:off x="0" y="1412776"/>
            <a:ext cx="9035480" cy="1440160"/>
          </a:xfrm>
          <a:solidFill>
            <a:schemeClr val="accent2">
              <a:lumMod val="20000"/>
              <a:lumOff val="80000"/>
            </a:schemeClr>
          </a:solidFill>
        </p:spPr>
        <p:txBody>
          <a:bodyPr>
            <a:normAutofit/>
          </a:bodyPr>
          <a:lstStyle/>
          <a:p>
            <a:pPr algn="l"/>
            <a:r>
              <a:rPr lang="fr-FR" sz="4000" dirty="0" smtClean="0">
                <a:solidFill>
                  <a:schemeClr val="accent2">
                    <a:lumMod val="75000"/>
                  </a:schemeClr>
                </a:solidFill>
              </a:rPr>
              <a:t> 2/ Les accidents mécaniques ou </a:t>
            </a:r>
          </a:p>
          <a:p>
            <a:pPr algn="l"/>
            <a:r>
              <a:rPr lang="fr-FR" sz="4000" dirty="0" smtClean="0">
                <a:solidFill>
                  <a:schemeClr val="accent2">
                    <a:lumMod val="75000"/>
                  </a:schemeClr>
                </a:solidFill>
              </a:rPr>
              <a:t>      barotraumatiques</a:t>
            </a:r>
            <a:endParaRPr lang="fr-FR" sz="4000" dirty="0">
              <a:solidFill>
                <a:schemeClr val="accent2">
                  <a:lumMod val="75000"/>
                </a:schemeClr>
              </a:solidFill>
            </a:endParaRPr>
          </a:p>
        </p:txBody>
      </p:sp>
      <p:sp>
        <p:nvSpPr>
          <p:cNvPr id="4" name="ZoneTexte 3"/>
          <p:cNvSpPr txBox="1"/>
          <p:nvPr/>
        </p:nvSpPr>
        <p:spPr>
          <a:xfrm>
            <a:off x="0" y="3068960"/>
            <a:ext cx="9144000" cy="1323439"/>
          </a:xfrm>
          <a:prstGeom prst="rect">
            <a:avLst/>
          </a:prstGeom>
          <a:solidFill>
            <a:schemeClr val="accent2">
              <a:lumMod val="20000"/>
              <a:lumOff val="80000"/>
            </a:schemeClr>
          </a:solidFill>
        </p:spPr>
        <p:txBody>
          <a:bodyPr wrap="square" rtlCol="0">
            <a:spAutoFit/>
          </a:bodyPr>
          <a:lstStyle/>
          <a:p>
            <a:r>
              <a:rPr lang="fr-FR" sz="4000" dirty="0" smtClean="0">
                <a:solidFill>
                  <a:schemeClr val="accent2">
                    <a:lumMod val="75000"/>
                  </a:schemeClr>
                </a:solidFill>
              </a:rPr>
              <a:t>3/ Les accidents de décompression ou de                   désaturation – ADD ou MDD</a:t>
            </a:r>
            <a:endParaRPr lang="fr-FR" sz="4000" dirty="0">
              <a:solidFill>
                <a:schemeClr val="accent2">
                  <a:lumMod val="75000"/>
                </a:schemeClr>
              </a:solidFill>
            </a:endParaRPr>
          </a:p>
        </p:txBody>
      </p:sp>
      <p:sp>
        <p:nvSpPr>
          <p:cNvPr id="5" name="ZoneTexte 4"/>
          <p:cNvSpPr txBox="1"/>
          <p:nvPr/>
        </p:nvSpPr>
        <p:spPr>
          <a:xfrm>
            <a:off x="60114" y="5301208"/>
            <a:ext cx="9036496" cy="1323439"/>
          </a:xfrm>
          <a:prstGeom prst="rect">
            <a:avLst/>
          </a:prstGeom>
          <a:solidFill>
            <a:schemeClr val="accent2">
              <a:lumMod val="20000"/>
              <a:lumOff val="80000"/>
            </a:schemeClr>
          </a:solidFill>
        </p:spPr>
        <p:txBody>
          <a:bodyPr wrap="square" rtlCol="0">
            <a:spAutoFit/>
          </a:bodyPr>
          <a:lstStyle/>
          <a:p>
            <a:r>
              <a:rPr lang="fr-FR" sz="4000" dirty="0" smtClean="0">
                <a:solidFill>
                  <a:schemeClr val="accent2">
                    <a:lumMod val="75000"/>
                  </a:schemeClr>
                </a:solidFill>
              </a:rPr>
              <a:t> 4 / Les accidents biochimiques : </a:t>
            </a:r>
          </a:p>
          <a:p>
            <a:r>
              <a:rPr lang="fr-FR" sz="4000" dirty="0" smtClean="0">
                <a:solidFill>
                  <a:schemeClr val="accent2">
                    <a:lumMod val="75000"/>
                  </a:schemeClr>
                </a:solidFill>
              </a:rPr>
              <a:t>Azote - Oxygène et gaz carbonique </a:t>
            </a:r>
            <a:endParaRPr lang="fr-FR" sz="4000" dirty="0">
              <a:solidFill>
                <a:schemeClr val="accent2">
                  <a:lumMod val="75000"/>
                </a:schemeClr>
              </a:solidFill>
            </a:endParaRPr>
          </a:p>
        </p:txBody>
      </p:sp>
    </p:spTree>
    <p:extLst>
      <p:ext uri="{BB962C8B-B14F-4D97-AF65-F5344CB8AC3E}">
        <p14:creationId xmlns:p14="http://schemas.microsoft.com/office/powerpoint/2010/main" val="87786484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96752"/>
            <a:ext cx="9144000" cy="1152128"/>
          </a:xfrm>
          <a:solidFill>
            <a:schemeClr val="accent2">
              <a:lumMod val="40000"/>
              <a:lumOff val="60000"/>
            </a:schemeClr>
          </a:solidFill>
        </p:spPr>
        <p:txBody>
          <a:bodyPr>
            <a:normAutofit fontScale="90000"/>
          </a:bodyPr>
          <a:lstStyle/>
          <a:p>
            <a:r>
              <a:rPr lang="fr-FR" dirty="0">
                <a:solidFill>
                  <a:schemeClr val="accent2">
                    <a:lumMod val="75000"/>
                  </a:schemeClr>
                </a:solidFill>
              </a:rPr>
              <a:t>4 / Les accidents biochimiques : </a:t>
            </a:r>
            <a:br>
              <a:rPr lang="fr-FR" dirty="0">
                <a:solidFill>
                  <a:schemeClr val="accent2">
                    <a:lumMod val="75000"/>
                  </a:schemeClr>
                </a:solidFill>
              </a:rPr>
            </a:br>
            <a:endParaRPr lang="fr-FR" dirty="0"/>
          </a:p>
        </p:txBody>
      </p:sp>
      <p:sp>
        <p:nvSpPr>
          <p:cNvPr id="3" name="Sous-titre 2"/>
          <p:cNvSpPr>
            <a:spLocks noGrp="1"/>
          </p:cNvSpPr>
          <p:nvPr>
            <p:ph type="subTitle" idx="1"/>
          </p:nvPr>
        </p:nvSpPr>
        <p:spPr/>
        <p:txBody>
          <a:bodyPr>
            <a:normAutofit/>
          </a:bodyPr>
          <a:lstStyle/>
          <a:p>
            <a:pPr algn="l"/>
            <a:r>
              <a:rPr lang="fr-FR" sz="4000" dirty="0" smtClean="0">
                <a:solidFill>
                  <a:schemeClr val="accent2"/>
                </a:solidFill>
              </a:rPr>
              <a:t>4-1/ l’Azote – N2</a:t>
            </a:r>
          </a:p>
          <a:p>
            <a:pPr algn="l"/>
            <a:r>
              <a:rPr lang="fr-FR" sz="2800" dirty="0" smtClean="0">
                <a:solidFill>
                  <a:schemeClr val="accent2"/>
                </a:solidFill>
              </a:rPr>
              <a:t>La narcose ou ivresse des profondeurs</a:t>
            </a:r>
            <a:endParaRPr lang="fr-FR" sz="2800" dirty="0">
              <a:solidFill>
                <a:schemeClr val="accent2"/>
              </a:solidFill>
            </a:endParaRPr>
          </a:p>
        </p:txBody>
      </p:sp>
    </p:spTree>
    <p:extLst>
      <p:ext uri="{BB962C8B-B14F-4D97-AF65-F5344CB8AC3E}">
        <p14:creationId xmlns:p14="http://schemas.microsoft.com/office/powerpoint/2010/main" val="2802532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256"/>
            <a:ext cx="9144000" cy="6519488"/>
          </a:xfrm>
          <a:prstGeom prst="rect">
            <a:avLst/>
          </a:prstGeom>
        </p:spPr>
      </p:pic>
    </p:spTree>
    <p:extLst>
      <p:ext uri="{BB962C8B-B14F-4D97-AF65-F5344CB8AC3E}">
        <p14:creationId xmlns:p14="http://schemas.microsoft.com/office/powerpoint/2010/main" val="189180452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856984" cy="6278642"/>
          </a:xfrm>
          <a:prstGeom prst="rect">
            <a:avLst/>
          </a:prstGeom>
        </p:spPr>
        <p:txBody>
          <a:bodyPr wrap="square">
            <a:spAutoFit/>
          </a:bodyPr>
          <a:lstStyle/>
          <a:p>
            <a:r>
              <a:rPr lang="fr-FR" sz="2400" b="1" u="sng" dirty="0"/>
              <a:t>Causes : </a:t>
            </a:r>
            <a:endParaRPr lang="fr-FR" sz="2400" b="1" u="sng" dirty="0" smtClean="0"/>
          </a:p>
          <a:p>
            <a:r>
              <a:rPr lang="fr-FR" sz="2400" dirty="0" smtClean="0"/>
              <a:t>Liées </a:t>
            </a:r>
            <a:r>
              <a:rPr lang="fr-FR" sz="2400" dirty="0"/>
              <a:t>au seuil de toxicité de l'azote</a:t>
            </a:r>
            <a:r>
              <a:rPr lang="fr-FR" sz="2400" dirty="0" smtClean="0"/>
              <a:t>. </a:t>
            </a:r>
            <a:r>
              <a:rPr lang="fr-FR" sz="2400" dirty="0"/>
              <a:t>Ce seuil de toxicité de l'azote est très variable : on donne en général l'intervalle de 3,6 bars à</a:t>
            </a:r>
            <a:br>
              <a:rPr lang="fr-FR" sz="2400" dirty="0"/>
            </a:br>
            <a:r>
              <a:rPr lang="fr-FR" sz="2400" dirty="0"/>
              <a:t>6,3 bars (soit 35 à 68 mètres) et dépend de l'accoutumance du plongeur : on considère </a:t>
            </a:r>
            <a:r>
              <a:rPr lang="fr-FR" sz="2400" dirty="0" smtClean="0"/>
              <a:t>qu'à</a:t>
            </a:r>
            <a:r>
              <a:rPr lang="fr-FR" sz="2400" dirty="0"/>
              <a:t> </a:t>
            </a:r>
            <a:r>
              <a:rPr lang="fr-FR" sz="2400" dirty="0" smtClean="0"/>
              <a:t>partir </a:t>
            </a:r>
            <a:r>
              <a:rPr lang="fr-FR" sz="2400" dirty="0"/>
              <a:t>de 60 mètres, tout le monde est plus ou moins </a:t>
            </a:r>
            <a:r>
              <a:rPr lang="fr-FR" sz="2400" dirty="0" err="1"/>
              <a:t>narcosé</a:t>
            </a:r>
            <a:r>
              <a:rPr lang="fr-FR" sz="2400" dirty="0"/>
              <a:t>, mais on peut s'accoutumer à la narcose</a:t>
            </a:r>
            <a:r>
              <a:rPr lang="fr-FR" sz="2400" dirty="0" smtClean="0"/>
              <a:t>.</a:t>
            </a:r>
          </a:p>
          <a:p>
            <a:r>
              <a:rPr lang="fr-FR" sz="2400" dirty="0" smtClean="0"/>
              <a:t>On </a:t>
            </a:r>
            <a:r>
              <a:rPr lang="fr-FR" sz="2400" dirty="0"/>
              <a:t>constate que la narcose apparaît à des profondeurs variables suivant l'individu, son accoutumance, sa forme physique du moment et morale et le contexte. </a:t>
            </a:r>
            <a:r>
              <a:rPr lang="fr-FR" sz="2400" dirty="0" smtClean="0"/>
              <a:t>L'augmentation </a:t>
            </a:r>
            <a:r>
              <a:rPr lang="fr-FR" sz="2400" dirty="0"/>
              <a:t>de PP CO2 dans les poumons est un facteur très aggravant. </a:t>
            </a:r>
            <a:endParaRPr lang="fr-FR" sz="2400" dirty="0" smtClean="0"/>
          </a:p>
          <a:p>
            <a:pPr marL="342900" indent="-342900">
              <a:buFontTx/>
              <a:buChar char="-"/>
            </a:pPr>
            <a:r>
              <a:rPr lang="fr-FR" sz="2400" dirty="0" smtClean="0"/>
              <a:t>Descente </a:t>
            </a:r>
            <a:r>
              <a:rPr lang="fr-FR" sz="2400" dirty="0"/>
              <a:t>dans le bleu trop rapide (ne pas dépasser 25 à 30 mètres par minute</a:t>
            </a:r>
            <a:r>
              <a:rPr lang="fr-FR" sz="2400" dirty="0" smtClean="0"/>
              <a:t>).</a:t>
            </a:r>
          </a:p>
          <a:p>
            <a:pPr marL="342900" indent="-342900">
              <a:buFontTx/>
              <a:buChar char="-"/>
            </a:pPr>
            <a:r>
              <a:rPr lang="fr-FR" sz="2400" dirty="0" err="1" smtClean="0"/>
              <a:t>Palmage</a:t>
            </a:r>
            <a:r>
              <a:rPr lang="fr-FR" sz="2400" dirty="0" smtClean="0"/>
              <a:t> </a:t>
            </a:r>
            <a:r>
              <a:rPr lang="fr-FR" sz="2400" dirty="0"/>
              <a:t>intense au fond. </a:t>
            </a:r>
            <a:endParaRPr lang="fr-FR" sz="2400" dirty="0" smtClean="0"/>
          </a:p>
          <a:p>
            <a:pPr marL="342900" indent="-342900">
              <a:buFontTx/>
              <a:buChar char="-"/>
            </a:pPr>
            <a:r>
              <a:rPr lang="fr-FR" sz="2400" dirty="0" smtClean="0"/>
              <a:t>Mauvaises </a:t>
            </a:r>
            <a:r>
              <a:rPr lang="fr-FR" sz="2400" dirty="0"/>
              <a:t>conditions de plongée : eau trouble, sombre, froide avec du courant. </a:t>
            </a:r>
            <a:r>
              <a:rPr lang="fr-FR" sz="2400" dirty="0" smtClean="0"/>
              <a:t>Fond </a:t>
            </a:r>
            <a:r>
              <a:rPr lang="fr-FR" sz="2400" dirty="0"/>
              <a:t>vaseux ou uniforme sans repaire visuel</a:t>
            </a:r>
            <a:r>
              <a:rPr lang="fr-FR" sz="2400" dirty="0" smtClean="0"/>
              <a:t>.</a:t>
            </a:r>
          </a:p>
          <a:p>
            <a:pPr marL="342900" indent="-342900">
              <a:buFontTx/>
              <a:buChar char="-"/>
            </a:pPr>
            <a:r>
              <a:rPr lang="fr-FR" sz="2400" dirty="0" smtClean="0"/>
              <a:t>Mauvaise </a:t>
            </a:r>
            <a:r>
              <a:rPr lang="fr-FR" sz="2400" dirty="0"/>
              <a:t>forme physique et psychique. </a:t>
            </a:r>
            <a:r>
              <a:rPr lang="fr-FR" dirty="0"/>
              <a:t/>
            </a:r>
            <a:br>
              <a:rPr lang="fr-FR" dirty="0"/>
            </a:br>
            <a:endParaRPr lang="fr-FR" dirty="0"/>
          </a:p>
        </p:txBody>
      </p:sp>
    </p:spTree>
    <p:extLst>
      <p:ext uri="{BB962C8B-B14F-4D97-AF65-F5344CB8AC3E}">
        <p14:creationId xmlns:p14="http://schemas.microsoft.com/office/powerpoint/2010/main" val="418769721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345" y="0"/>
            <a:ext cx="4945310" cy="6858000"/>
          </a:xfrm>
          <a:prstGeom prst="rect">
            <a:avLst/>
          </a:prstGeom>
        </p:spPr>
      </p:pic>
    </p:spTree>
    <p:extLst>
      <p:ext uri="{BB962C8B-B14F-4D97-AF65-F5344CB8AC3E}">
        <p14:creationId xmlns:p14="http://schemas.microsoft.com/office/powerpoint/2010/main" val="15878038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474345"/>
            <a:ext cx="9036496" cy="6001643"/>
          </a:xfrm>
          <a:prstGeom prst="rect">
            <a:avLst/>
          </a:prstGeom>
        </p:spPr>
        <p:txBody>
          <a:bodyPr wrap="square">
            <a:spAutoFit/>
          </a:bodyPr>
          <a:lstStyle/>
          <a:p>
            <a:r>
              <a:rPr lang="fr-FR" sz="2400" b="1" u="sng" dirty="0"/>
              <a:t>Symptômes : </a:t>
            </a:r>
            <a:endParaRPr lang="fr-FR" sz="2400" b="1" u="sng" dirty="0" smtClean="0"/>
          </a:p>
          <a:p>
            <a:pPr marL="342900" indent="-342900">
              <a:buFont typeface="Arial" charset="0"/>
              <a:buChar char="•"/>
            </a:pPr>
            <a:r>
              <a:rPr lang="fr-FR" sz="2400" dirty="0" smtClean="0"/>
              <a:t>Sentiment </a:t>
            </a:r>
            <a:r>
              <a:rPr lang="fr-FR" sz="2400" dirty="0"/>
              <a:t>d'euphorie (c'est la plus belle plongée de votre vie : vous chantez dans votre embout, voulez descendre plus profond, rester plus longtemps). </a:t>
            </a:r>
            <a:endParaRPr lang="fr-FR" sz="2400" dirty="0" smtClean="0"/>
          </a:p>
          <a:p>
            <a:pPr marL="342900" indent="-342900">
              <a:buFont typeface="Arial" charset="0"/>
              <a:buChar char="•"/>
            </a:pPr>
            <a:r>
              <a:rPr lang="fr-FR" sz="2400" dirty="0" smtClean="0"/>
              <a:t>Sentiment </a:t>
            </a:r>
            <a:r>
              <a:rPr lang="fr-FR" sz="2400" dirty="0"/>
              <a:t>d'anxiété (vous craignez de ne plus remonter). </a:t>
            </a:r>
            <a:endParaRPr lang="fr-FR" sz="2400" dirty="0" smtClean="0"/>
          </a:p>
          <a:p>
            <a:pPr marL="342900" indent="-342900">
              <a:buFont typeface="Arial" charset="0"/>
              <a:buChar char="•"/>
            </a:pPr>
            <a:r>
              <a:rPr lang="fr-FR" sz="2400" dirty="0" smtClean="0"/>
              <a:t>Sentiment </a:t>
            </a:r>
            <a:r>
              <a:rPr lang="fr-FR" sz="2400" dirty="0"/>
              <a:t>d'agressivité (vous estimez que votre coéquipier est trop proche et vous le repoussez violemment). </a:t>
            </a:r>
            <a:endParaRPr lang="fr-FR" sz="2400" dirty="0" smtClean="0"/>
          </a:p>
          <a:p>
            <a:pPr marL="342900" indent="-342900">
              <a:buFont typeface="Arial" charset="0"/>
              <a:buChar char="•"/>
            </a:pPr>
            <a:r>
              <a:rPr lang="fr-FR" sz="2400" dirty="0" smtClean="0"/>
              <a:t>Accentuation </a:t>
            </a:r>
            <a:r>
              <a:rPr lang="fr-FR" sz="2400" dirty="0"/>
              <a:t>du dialogue intérieur (à propos de la durée, de la profondeur, de l'air). </a:t>
            </a:r>
            <a:endParaRPr lang="fr-FR" sz="2400" dirty="0" smtClean="0"/>
          </a:p>
          <a:p>
            <a:pPr marL="342900" indent="-342900">
              <a:buFont typeface="Arial" charset="0"/>
              <a:buChar char="•"/>
            </a:pPr>
            <a:r>
              <a:rPr lang="fr-FR" sz="2400" dirty="0" smtClean="0"/>
              <a:t>Lenteur </a:t>
            </a:r>
            <a:r>
              <a:rPr lang="fr-FR" sz="2400" dirty="0"/>
              <a:t>de réaction et de raisonnement. * Difficulté, voire impossibilité de lire ses instruments. </a:t>
            </a:r>
            <a:r>
              <a:rPr lang="fr-FR" sz="2400" dirty="0" smtClean="0"/>
              <a:t>.. </a:t>
            </a:r>
            <a:r>
              <a:rPr lang="fr-FR" sz="2400" dirty="0"/>
              <a:t>Comportement irraisonné et inadapté. Gestes </a:t>
            </a:r>
            <a:r>
              <a:rPr lang="fr-FR" sz="2400" dirty="0" smtClean="0"/>
              <a:t>répétitifs… </a:t>
            </a:r>
            <a:r>
              <a:rPr lang="fr-FR" sz="2400" dirty="0"/>
              <a:t>Perte de mémoire et de l'échelle des </a:t>
            </a:r>
            <a:r>
              <a:rPr lang="fr-FR" sz="2400" dirty="0" smtClean="0"/>
              <a:t>temps… Diminution </a:t>
            </a:r>
            <a:r>
              <a:rPr lang="fr-FR" sz="2400" dirty="0"/>
              <a:t>du champ visuel (Effet tunnel</a:t>
            </a:r>
            <a:r>
              <a:rPr lang="fr-FR" sz="2400" dirty="0" smtClean="0"/>
              <a:t>)… </a:t>
            </a:r>
            <a:r>
              <a:rPr lang="fr-FR" sz="2400" dirty="0"/>
              <a:t>Gestes inconsidérés pouvant être générateurs de panique et de noyade. (lâcher du détendeur au fond pour « mieux respirer </a:t>
            </a:r>
            <a:r>
              <a:rPr lang="fr-FR" sz="2400" dirty="0" smtClean="0"/>
              <a:t>»)… </a:t>
            </a:r>
            <a:r>
              <a:rPr lang="fr-FR" sz="2400" dirty="0"/>
              <a:t>Perte de connaissance. </a:t>
            </a:r>
            <a:endParaRPr lang="fr-FR" dirty="0"/>
          </a:p>
        </p:txBody>
      </p:sp>
    </p:spTree>
    <p:extLst>
      <p:ext uri="{BB962C8B-B14F-4D97-AF65-F5344CB8AC3E}">
        <p14:creationId xmlns:p14="http://schemas.microsoft.com/office/powerpoint/2010/main" val="29901498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9144000" cy="4524315"/>
          </a:xfrm>
          <a:prstGeom prst="rect">
            <a:avLst/>
          </a:prstGeom>
        </p:spPr>
        <p:txBody>
          <a:bodyPr wrap="square">
            <a:spAutoFit/>
          </a:bodyPr>
          <a:lstStyle/>
          <a:p>
            <a:r>
              <a:rPr lang="fr-FR" sz="2400" b="1" u="sng" dirty="0"/>
              <a:t>Conduite à tenir : </a:t>
            </a:r>
            <a:endParaRPr lang="fr-FR" sz="2400" b="1" u="sng" dirty="0" smtClean="0"/>
          </a:p>
          <a:p>
            <a:r>
              <a:rPr lang="fr-FR" sz="2400" dirty="0" smtClean="0"/>
              <a:t>Faire </a:t>
            </a:r>
            <a:r>
              <a:rPr lang="fr-FR" sz="2400" dirty="0"/>
              <a:t>baisser PP N2 en remontant d'une dizaine de mètres. Si les symptômes ont disparu, on peut continuer la plongée sans redescendre, sinon on remonte en surface</a:t>
            </a:r>
            <a:r>
              <a:rPr lang="fr-FR" sz="2400" dirty="0" smtClean="0"/>
              <a:t>.</a:t>
            </a:r>
          </a:p>
          <a:p>
            <a:endParaRPr lang="fr-FR" sz="2400" dirty="0" smtClean="0"/>
          </a:p>
          <a:p>
            <a:r>
              <a:rPr lang="fr-FR" sz="2400" b="1" u="sng" dirty="0"/>
              <a:t>P</a:t>
            </a:r>
            <a:r>
              <a:rPr lang="fr-FR" sz="2400" b="1" u="sng" dirty="0" smtClean="0"/>
              <a:t>révention </a:t>
            </a:r>
            <a:r>
              <a:rPr lang="fr-FR" sz="2400" b="1" u="sng" dirty="0"/>
              <a:t>: </a:t>
            </a:r>
            <a:endParaRPr lang="fr-FR" sz="2400" b="1" u="sng" dirty="0" smtClean="0"/>
          </a:p>
          <a:p>
            <a:pPr marL="342900" indent="-342900">
              <a:buFont typeface="Arial" charset="0"/>
              <a:buChar char="•"/>
            </a:pPr>
            <a:r>
              <a:rPr lang="fr-FR" sz="2400" dirty="0" smtClean="0"/>
              <a:t>Pas </a:t>
            </a:r>
            <a:r>
              <a:rPr lang="fr-FR" sz="2400" dirty="0"/>
              <a:t>de plongée profonde si on est fatigué ou anxieux. </a:t>
            </a:r>
            <a:endParaRPr lang="fr-FR" sz="2400" dirty="0" smtClean="0"/>
          </a:p>
          <a:p>
            <a:pPr marL="342900" indent="-342900">
              <a:buFont typeface="Arial" charset="0"/>
              <a:buChar char="•"/>
            </a:pPr>
            <a:r>
              <a:rPr lang="fr-FR" sz="2400" dirty="0" smtClean="0"/>
              <a:t>A </a:t>
            </a:r>
            <a:r>
              <a:rPr lang="fr-FR" sz="2400" dirty="0"/>
              <a:t>partir de 30 mètres, bien s'observer et surveiller ses coéquipiers. </a:t>
            </a:r>
            <a:endParaRPr lang="fr-FR" sz="2400" dirty="0" smtClean="0"/>
          </a:p>
          <a:p>
            <a:pPr marL="342900" indent="-342900">
              <a:buFont typeface="Arial" charset="0"/>
              <a:buChar char="•"/>
            </a:pPr>
            <a:r>
              <a:rPr lang="fr-FR" sz="2400" dirty="0" smtClean="0"/>
              <a:t>Connaître </a:t>
            </a:r>
            <a:r>
              <a:rPr lang="fr-FR" sz="2400" dirty="0"/>
              <a:t>ses limites habituelles et ne jamais les dépasser sans être accompagné par un plongeur très expérimenté à cette profondeur. </a:t>
            </a:r>
            <a:endParaRPr lang="fr-FR" sz="2400" dirty="0" smtClean="0"/>
          </a:p>
          <a:p>
            <a:pPr marL="342900" indent="-342900">
              <a:buFont typeface="Arial" charset="0"/>
              <a:buChar char="•"/>
            </a:pPr>
            <a:r>
              <a:rPr lang="fr-FR" sz="2400" dirty="0" smtClean="0"/>
              <a:t>Ne </a:t>
            </a:r>
            <a:r>
              <a:rPr lang="fr-FR" sz="2400" dirty="0"/>
              <a:t>surtout pas faire d'efforts en profonde. </a:t>
            </a:r>
            <a:endParaRPr lang="fr-FR" sz="2400" dirty="0" smtClean="0"/>
          </a:p>
          <a:p>
            <a:pPr marL="342900" indent="-342900">
              <a:buFont typeface="Arial" charset="0"/>
              <a:buChar char="•"/>
            </a:pPr>
            <a:r>
              <a:rPr lang="fr-FR" sz="2400" dirty="0" smtClean="0"/>
              <a:t>Eviter </a:t>
            </a:r>
            <a:r>
              <a:rPr lang="fr-FR" sz="2400" dirty="0"/>
              <a:t>les descentes trop rapides. </a:t>
            </a:r>
            <a:endParaRPr lang="fr-FR" dirty="0"/>
          </a:p>
        </p:txBody>
      </p:sp>
    </p:spTree>
    <p:extLst>
      <p:ext uri="{BB962C8B-B14F-4D97-AF65-F5344CB8AC3E}">
        <p14:creationId xmlns:p14="http://schemas.microsoft.com/office/powerpoint/2010/main" val="181875180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96752"/>
            <a:ext cx="9144000" cy="1152128"/>
          </a:xfrm>
          <a:solidFill>
            <a:schemeClr val="accent2">
              <a:lumMod val="40000"/>
              <a:lumOff val="60000"/>
            </a:schemeClr>
          </a:solidFill>
        </p:spPr>
        <p:txBody>
          <a:bodyPr>
            <a:normAutofit fontScale="90000"/>
          </a:bodyPr>
          <a:lstStyle/>
          <a:p>
            <a:r>
              <a:rPr lang="fr-FR" dirty="0">
                <a:solidFill>
                  <a:schemeClr val="accent2">
                    <a:lumMod val="75000"/>
                  </a:schemeClr>
                </a:solidFill>
              </a:rPr>
              <a:t>4 / Les accidents biochimiques : </a:t>
            </a:r>
            <a:br>
              <a:rPr lang="fr-FR" dirty="0">
                <a:solidFill>
                  <a:schemeClr val="accent2">
                    <a:lumMod val="75000"/>
                  </a:schemeClr>
                </a:solidFill>
              </a:rPr>
            </a:br>
            <a:endParaRPr lang="fr-FR" dirty="0"/>
          </a:p>
        </p:txBody>
      </p:sp>
      <p:sp>
        <p:nvSpPr>
          <p:cNvPr id="3" name="Sous-titre 2"/>
          <p:cNvSpPr>
            <a:spLocks noGrp="1"/>
          </p:cNvSpPr>
          <p:nvPr>
            <p:ph type="subTitle" idx="1"/>
          </p:nvPr>
        </p:nvSpPr>
        <p:spPr>
          <a:xfrm>
            <a:off x="1763688" y="3140968"/>
            <a:ext cx="6400800" cy="1752600"/>
          </a:xfrm>
        </p:spPr>
        <p:txBody>
          <a:bodyPr>
            <a:normAutofit fontScale="92500" lnSpcReduction="10000"/>
          </a:bodyPr>
          <a:lstStyle/>
          <a:p>
            <a:pPr algn="l"/>
            <a:r>
              <a:rPr lang="fr-FR" sz="4000" dirty="0" smtClean="0">
                <a:solidFill>
                  <a:schemeClr val="accent2"/>
                </a:solidFill>
              </a:rPr>
              <a:t>4-1/ l’Azote – N2</a:t>
            </a:r>
          </a:p>
          <a:p>
            <a:pPr algn="l"/>
            <a:r>
              <a:rPr lang="fr-FR" sz="2800" dirty="0" smtClean="0">
                <a:solidFill>
                  <a:schemeClr val="accent2"/>
                </a:solidFill>
              </a:rPr>
              <a:t>La narcose ou ivresse des profondeurs</a:t>
            </a:r>
          </a:p>
          <a:p>
            <a:pPr algn="l"/>
            <a:r>
              <a:rPr lang="fr-FR" sz="4000" dirty="0" smtClean="0">
                <a:solidFill>
                  <a:schemeClr val="accent2"/>
                </a:solidFill>
              </a:rPr>
              <a:t>4-2 /  l’Oxygène – O2</a:t>
            </a:r>
            <a:endParaRPr lang="fr-FR" sz="4000" dirty="0">
              <a:solidFill>
                <a:schemeClr val="accent2"/>
              </a:solidFill>
            </a:endParaRPr>
          </a:p>
        </p:txBody>
      </p:sp>
    </p:spTree>
    <p:extLst>
      <p:ext uri="{BB962C8B-B14F-4D97-AF65-F5344CB8AC3E}">
        <p14:creationId xmlns:p14="http://schemas.microsoft.com/office/powerpoint/2010/main" val="123507479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60648"/>
            <a:ext cx="9144000" cy="6278642"/>
          </a:xfrm>
          <a:prstGeom prst="rect">
            <a:avLst/>
          </a:prstGeom>
        </p:spPr>
        <p:txBody>
          <a:bodyPr wrap="square">
            <a:spAutoFit/>
          </a:bodyPr>
          <a:lstStyle/>
          <a:p>
            <a:pPr marL="457200" indent="-457200">
              <a:buAutoNum type="alphaLcPeriod"/>
            </a:pPr>
            <a:r>
              <a:rPr lang="fr-FR" sz="2400" b="1" dirty="0" smtClean="0"/>
              <a:t>L'effet </a:t>
            </a:r>
            <a:r>
              <a:rPr lang="fr-FR" sz="2400" b="1" dirty="0"/>
              <a:t>Lorrain-Smith </a:t>
            </a:r>
            <a:r>
              <a:rPr lang="fr-FR" sz="2400" dirty="0"/>
              <a:t>: (</a:t>
            </a:r>
            <a:r>
              <a:rPr lang="fr-FR" sz="2400" dirty="0" err="1"/>
              <a:t>hyperoxie</a:t>
            </a:r>
            <a:r>
              <a:rPr lang="fr-FR" sz="2400" dirty="0"/>
              <a:t> chronique) </a:t>
            </a:r>
            <a:endParaRPr lang="fr-FR" sz="2400" dirty="0" smtClean="0"/>
          </a:p>
          <a:p>
            <a:r>
              <a:rPr lang="fr-FR" sz="2400" u="sng" dirty="0" smtClean="0"/>
              <a:t>Cause </a:t>
            </a:r>
            <a:r>
              <a:rPr lang="fr-FR" sz="2400" u="sng" dirty="0"/>
              <a:t>: </a:t>
            </a:r>
            <a:r>
              <a:rPr lang="fr-FR" sz="2400" dirty="0"/>
              <a:t>PP O2 &gt; 0,5 bar pendant plus de 2 heures. </a:t>
            </a:r>
            <a:endParaRPr lang="fr-FR" sz="2400" dirty="0" smtClean="0"/>
          </a:p>
          <a:p>
            <a:r>
              <a:rPr lang="fr-FR" sz="2400" u="sng" dirty="0" smtClean="0"/>
              <a:t>Symptômes </a:t>
            </a:r>
            <a:r>
              <a:rPr lang="fr-FR" sz="2400" u="sng" dirty="0"/>
              <a:t>: </a:t>
            </a:r>
            <a:r>
              <a:rPr lang="fr-FR" sz="2400" dirty="0"/>
              <a:t>* Face rose. * Gênes respiratoires  </a:t>
            </a:r>
            <a:r>
              <a:rPr lang="fr-FR" sz="2400" dirty="0" smtClean="0"/>
              <a:t>: quinte </a:t>
            </a:r>
            <a:r>
              <a:rPr lang="fr-FR" sz="2400" dirty="0"/>
              <a:t>de toux et crachats sanglants. * Brûlures alvéolaires avec destruction du surfactant. * Œdème pulmonaire</a:t>
            </a:r>
            <a:r>
              <a:rPr lang="fr-FR" sz="2400" dirty="0" smtClean="0"/>
              <a:t>.</a:t>
            </a:r>
          </a:p>
          <a:p>
            <a:r>
              <a:rPr lang="fr-FR" sz="2400" u="sng" dirty="0" smtClean="0"/>
              <a:t>Conduite </a:t>
            </a:r>
            <a:r>
              <a:rPr lang="fr-FR" sz="2400" u="sng" dirty="0"/>
              <a:t>à tenir </a:t>
            </a:r>
            <a:r>
              <a:rPr lang="fr-FR" sz="2400" dirty="0"/>
              <a:t>: * Baisser PP O2 dès les premiers troubles en </a:t>
            </a:r>
            <a:r>
              <a:rPr lang="fr-FR" sz="2400" dirty="0" smtClean="0"/>
              <a:t>Ceci </a:t>
            </a:r>
            <a:r>
              <a:rPr lang="fr-FR" sz="2400" dirty="0"/>
              <a:t>n'entre pas dans vos prérogatives car ne concerne que la plongée professionnelle, la plongée aux mélanges ou l'oxygénothérapie hyperbare.</a:t>
            </a:r>
            <a:br>
              <a:rPr lang="fr-FR" sz="2400" dirty="0"/>
            </a:br>
            <a:r>
              <a:rPr lang="fr-FR" sz="2400" dirty="0"/>
              <a:t>b. </a:t>
            </a:r>
            <a:r>
              <a:rPr lang="fr-FR" sz="2400" b="1" dirty="0"/>
              <a:t>Effet Paul Bert </a:t>
            </a:r>
            <a:r>
              <a:rPr lang="fr-FR" sz="2400" dirty="0"/>
              <a:t>: (</a:t>
            </a:r>
            <a:r>
              <a:rPr lang="fr-FR" sz="2400" dirty="0" err="1"/>
              <a:t>hyperoxie</a:t>
            </a:r>
            <a:r>
              <a:rPr lang="fr-FR" sz="2400" dirty="0"/>
              <a:t> aigüe) </a:t>
            </a:r>
            <a:endParaRPr lang="fr-FR" sz="2400" dirty="0" smtClean="0"/>
          </a:p>
          <a:p>
            <a:r>
              <a:rPr lang="fr-FR" sz="2400" dirty="0" smtClean="0"/>
              <a:t>C'est </a:t>
            </a:r>
            <a:r>
              <a:rPr lang="fr-FR" sz="2400" dirty="0"/>
              <a:t>une véritable crise neurotoxique ébranlant tout le système nerveux avec destruction irréversible de cellules nerveuses</a:t>
            </a:r>
            <a:r>
              <a:rPr lang="fr-FR" sz="2400" dirty="0" smtClean="0"/>
              <a:t>.</a:t>
            </a:r>
          </a:p>
          <a:p>
            <a:r>
              <a:rPr lang="fr-FR" sz="2400" u="sng" dirty="0" smtClean="0"/>
              <a:t>Causes </a:t>
            </a:r>
            <a:r>
              <a:rPr lang="fr-FR" sz="2400" u="sng" dirty="0"/>
              <a:t>: </a:t>
            </a:r>
            <a:r>
              <a:rPr lang="fr-FR" sz="2400" dirty="0"/>
              <a:t>PP O2 &gt; 1,6 bars</a:t>
            </a:r>
            <a:r>
              <a:rPr lang="fr-FR" sz="2400" dirty="0" smtClean="0"/>
              <a:t>.</a:t>
            </a:r>
          </a:p>
          <a:p>
            <a:r>
              <a:rPr lang="fr-FR" sz="2400" u="sng" dirty="0" smtClean="0"/>
              <a:t>Symptômes </a:t>
            </a:r>
            <a:r>
              <a:rPr lang="fr-FR" sz="2400" dirty="0"/>
              <a:t>: * Face rose. Troubles de la vision. * Contractions musculaires et crampes. * Crises d'épilepsie. Secousses musculaires. * Perte de connaissance. Inertie</a:t>
            </a:r>
            <a:r>
              <a:rPr lang="fr-FR" sz="2400" dirty="0" smtClean="0"/>
              <a:t>..</a:t>
            </a:r>
            <a:r>
              <a:rPr lang="fr-FR" dirty="0"/>
              <a:t/>
            </a:r>
            <a:br>
              <a:rPr lang="fr-FR" dirty="0"/>
            </a:br>
            <a:endParaRPr lang="fr-FR" dirty="0"/>
          </a:p>
        </p:txBody>
      </p:sp>
    </p:spTree>
    <p:extLst>
      <p:ext uri="{BB962C8B-B14F-4D97-AF65-F5344CB8AC3E}">
        <p14:creationId xmlns:p14="http://schemas.microsoft.com/office/powerpoint/2010/main" val="428625178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2192" y="0"/>
            <a:ext cx="5519615" cy="6858000"/>
          </a:xfrm>
          <a:prstGeom prst="rect">
            <a:avLst/>
          </a:prstGeom>
        </p:spPr>
      </p:pic>
    </p:spTree>
    <p:extLst>
      <p:ext uri="{BB962C8B-B14F-4D97-AF65-F5344CB8AC3E}">
        <p14:creationId xmlns:p14="http://schemas.microsoft.com/office/powerpoint/2010/main" val="418552246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79653"/>
            <a:ext cx="9036496" cy="7386638"/>
          </a:xfrm>
          <a:prstGeom prst="rect">
            <a:avLst/>
          </a:prstGeom>
        </p:spPr>
        <p:txBody>
          <a:bodyPr wrap="square">
            <a:spAutoFit/>
          </a:bodyPr>
          <a:lstStyle/>
          <a:p>
            <a:r>
              <a:rPr lang="fr-FR" sz="2400" b="1" dirty="0" smtClean="0"/>
              <a:t>c - Hypoxie </a:t>
            </a:r>
            <a:r>
              <a:rPr lang="fr-FR" sz="2400" dirty="0" smtClean="0"/>
              <a:t>:</a:t>
            </a:r>
          </a:p>
          <a:p>
            <a:r>
              <a:rPr lang="fr-FR" sz="2400" u="sng" dirty="0" smtClean="0"/>
              <a:t>Causes </a:t>
            </a:r>
            <a:r>
              <a:rPr lang="fr-FR" sz="2400" u="sng" dirty="0"/>
              <a:t>:</a:t>
            </a:r>
            <a:r>
              <a:rPr lang="fr-FR" sz="2400" dirty="0"/>
              <a:t/>
            </a:r>
            <a:br>
              <a:rPr lang="fr-FR" sz="2400" dirty="0"/>
            </a:br>
            <a:r>
              <a:rPr lang="fr-FR" sz="2400" dirty="0"/>
              <a:t>PP O2 &lt; 0,17 bar. L'hypoxie (hypo : diminution) est due à un manque d'oxygène dans les tissus.</a:t>
            </a:r>
            <a:br>
              <a:rPr lang="fr-FR" sz="2400" dirty="0"/>
            </a:br>
            <a:r>
              <a:rPr lang="fr-FR" sz="2400" dirty="0"/>
              <a:t>PP O2 &lt; 0,12 bar. L'anoxie (an : manque) est une absence d'oxygène dans les tissus. Ces deux accidents apparaissent souvent à cause d'apnées trop prolongées ou d'hyperventilations. </a:t>
            </a:r>
            <a:endParaRPr lang="fr-FR" sz="2400" dirty="0" smtClean="0"/>
          </a:p>
          <a:p>
            <a:r>
              <a:rPr lang="fr-FR" sz="2400" u="sng" dirty="0" smtClean="0"/>
              <a:t>Symptômes </a:t>
            </a:r>
            <a:r>
              <a:rPr lang="fr-FR" sz="2400" u="sng" dirty="0"/>
              <a:t>: </a:t>
            </a:r>
            <a:endParaRPr lang="fr-FR" sz="2400" u="sng" dirty="0" smtClean="0"/>
          </a:p>
          <a:p>
            <a:r>
              <a:rPr lang="fr-FR" sz="2400" dirty="0" smtClean="0"/>
              <a:t>Polypnée </a:t>
            </a:r>
            <a:r>
              <a:rPr lang="fr-FR" sz="2400" dirty="0"/>
              <a:t>(accélération du rythme respiratoire). * Tachycardie. </a:t>
            </a:r>
            <a:r>
              <a:rPr lang="fr-FR" sz="2400" dirty="0" smtClean="0"/>
              <a:t>*Hallucinations</a:t>
            </a:r>
            <a:r>
              <a:rPr lang="fr-FR" sz="2400" dirty="0"/>
              <a:t>. * Perte de conscience, collapsus. * Arrêt respiratoire, arrêt cardiaque. * Si PP O2 chute brusquement en dessous de 0,17 bar, il y a perte de conscience sans signes avertisseurs</a:t>
            </a:r>
            <a:r>
              <a:rPr lang="fr-FR" sz="2400" dirty="0" smtClean="0"/>
              <a:t>.</a:t>
            </a:r>
          </a:p>
          <a:p>
            <a:r>
              <a:rPr lang="fr-FR" sz="2400" u="sng" dirty="0" smtClean="0"/>
              <a:t>Conduite </a:t>
            </a:r>
            <a:r>
              <a:rPr lang="fr-FR" sz="2400" u="sng" dirty="0"/>
              <a:t>à tenir </a:t>
            </a:r>
            <a:r>
              <a:rPr lang="fr-FR" sz="2400" dirty="0"/>
              <a:t>: * Augmenter PP O2, donc remonter. </a:t>
            </a:r>
            <a:r>
              <a:rPr lang="fr-FR" sz="2400" dirty="0" smtClean="0"/>
              <a:t>*Oxygénothérapie </a:t>
            </a:r>
            <a:r>
              <a:rPr lang="fr-FR" sz="2400" dirty="0" err="1"/>
              <a:t>normobar</a:t>
            </a:r>
            <a:r>
              <a:rPr lang="fr-FR" sz="2400" dirty="0"/>
              <a:t> pour combler la dette d'O2. * Evacuation et traitement médical. </a:t>
            </a:r>
            <a:endParaRPr lang="fr-FR" sz="2400" dirty="0" smtClean="0"/>
          </a:p>
          <a:p>
            <a:r>
              <a:rPr lang="fr-FR" sz="2400" u="sng" dirty="0" smtClean="0"/>
              <a:t>Prévention </a:t>
            </a:r>
            <a:r>
              <a:rPr lang="fr-FR" sz="2400" u="sng" dirty="0"/>
              <a:t>: </a:t>
            </a:r>
            <a:r>
              <a:rPr lang="fr-FR" sz="2400" dirty="0"/>
              <a:t>* Jamais PP O2 &lt; 0,17 bar : ne pas dépasser ses limites en apnée ; entraînement technique et bonne condition physique. * Concerne uniquement l'alpiniste, le plongeur professionnel, mais </a:t>
            </a:r>
            <a:r>
              <a:rPr lang="fr-FR" sz="2400" dirty="0" smtClean="0"/>
              <a:t> aussi les </a:t>
            </a:r>
            <a:r>
              <a:rPr lang="fr-FR" sz="2400" dirty="0" err="1" smtClean="0"/>
              <a:t>apnéistes</a:t>
            </a:r>
            <a:r>
              <a:rPr lang="fr-FR" sz="2400" dirty="0" smtClean="0"/>
              <a:t>.</a:t>
            </a:r>
            <a:r>
              <a:rPr lang="fr-FR" dirty="0"/>
              <a:t/>
            </a:r>
            <a:br>
              <a:rPr lang="fr-FR" dirty="0"/>
            </a:br>
            <a:endParaRPr lang="fr-FR" dirty="0"/>
          </a:p>
        </p:txBody>
      </p:sp>
    </p:spTree>
    <p:extLst>
      <p:ext uri="{BB962C8B-B14F-4D97-AF65-F5344CB8AC3E}">
        <p14:creationId xmlns:p14="http://schemas.microsoft.com/office/powerpoint/2010/main" val="20807917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96752"/>
            <a:ext cx="9144000" cy="1152128"/>
          </a:xfrm>
          <a:solidFill>
            <a:schemeClr val="accent2">
              <a:lumMod val="40000"/>
              <a:lumOff val="60000"/>
            </a:schemeClr>
          </a:solidFill>
        </p:spPr>
        <p:txBody>
          <a:bodyPr>
            <a:normAutofit fontScale="90000"/>
          </a:bodyPr>
          <a:lstStyle/>
          <a:p>
            <a:r>
              <a:rPr lang="fr-FR" dirty="0">
                <a:solidFill>
                  <a:schemeClr val="accent2">
                    <a:lumMod val="75000"/>
                  </a:schemeClr>
                </a:solidFill>
              </a:rPr>
              <a:t>4 / Les accidents biochimiques : </a:t>
            </a:r>
            <a:br>
              <a:rPr lang="fr-FR" dirty="0">
                <a:solidFill>
                  <a:schemeClr val="accent2">
                    <a:lumMod val="75000"/>
                  </a:schemeClr>
                </a:solidFill>
              </a:rPr>
            </a:br>
            <a:endParaRPr lang="fr-FR" dirty="0"/>
          </a:p>
        </p:txBody>
      </p:sp>
      <p:sp>
        <p:nvSpPr>
          <p:cNvPr id="3" name="Sous-titre 2"/>
          <p:cNvSpPr>
            <a:spLocks noGrp="1"/>
          </p:cNvSpPr>
          <p:nvPr>
            <p:ph type="subTitle" idx="1"/>
          </p:nvPr>
        </p:nvSpPr>
        <p:spPr>
          <a:xfrm>
            <a:off x="1835696" y="2564904"/>
            <a:ext cx="6400800" cy="3717032"/>
          </a:xfrm>
        </p:spPr>
        <p:txBody>
          <a:bodyPr>
            <a:normAutofit/>
          </a:bodyPr>
          <a:lstStyle/>
          <a:p>
            <a:pPr algn="l"/>
            <a:r>
              <a:rPr lang="fr-FR" sz="4000" dirty="0" smtClean="0">
                <a:solidFill>
                  <a:schemeClr val="accent2"/>
                </a:solidFill>
              </a:rPr>
              <a:t>4-1/ l’Azote – N2</a:t>
            </a:r>
          </a:p>
          <a:p>
            <a:pPr algn="l"/>
            <a:r>
              <a:rPr lang="fr-FR" sz="2800" dirty="0" smtClean="0">
                <a:solidFill>
                  <a:schemeClr val="accent2"/>
                </a:solidFill>
              </a:rPr>
              <a:t>La narcose ou ivresse des profondeurs</a:t>
            </a:r>
          </a:p>
          <a:p>
            <a:pPr algn="l"/>
            <a:r>
              <a:rPr lang="fr-FR" sz="4000" dirty="0" smtClean="0">
                <a:solidFill>
                  <a:schemeClr val="accent2"/>
                </a:solidFill>
              </a:rPr>
              <a:t>4-2 /  l’Oxygène – O2</a:t>
            </a:r>
          </a:p>
          <a:p>
            <a:pPr algn="l"/>
            <a:r>
              <a:rPr lang="fr-FR" sz="2800" dirty="0" smtClean="0">
                <a:solidFill>
                  <a:schemeClr val="accent2"/>
                </a:solidFill>
              </a:rPr>
              <a:t>Hypoxie – hyperoxie</a:t>
            </a:r>
          </a:p>
          <a:p>
            <a:pPr algn="l"/>
            <a:r>
              <a:rPr lang="fr-FR" sz="4000" dirty="0" smtClean="0">
                <a:solidFill>
                  <a:schemeClr val="accent2"/>
                </a:solidFill>
              </a:rPr>
              <a:t>4 3 / le gaz carbonique – CO2</a:t>
            </a:r>
          </a:p>
          <a:p>
            <a:pPr algn="l"/>
            <a:r>
              <a:rPr lang="fr-FR" sz="2800" dirty="0" smtClean="0">
                <a:solidFill>
                  <a:schemeClr val="accent2"/>
                </a:solidFill>
              </a:rPr>
              <a:t>Hypercapnie - essoufflement</a:t>
            </a:r>
          </a:p>
          <a:p>
            <a:pPr algn="l"/>
            <a:endParaRPr lang="fr-FR" sz="4000" dirty="0">
              <a:solidFill>
                <a:schemeClr val="accent2"/>
              </a:solidFill>
            </a:endParaRPr>
          </a:p>
        </p:txBody>
      </p:sp>
    </p:spTree>
    <p:extLst>
      <p:ext uri="{BB962C8B-B14F-4D97-AF65-F5344CB8AC3E}">
        <p14:creationId xmlns:p14="http://schemas.microsoft.com/office/powerpoint/2010/main" val="1498185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7109639"/>
          </a:xfrm>
          <a:prstGeom prst="rect">
            <a:avLst/>
          </a:prstGeom>
        </p:spPr>
        <p:txBody>
          <a:bodyPr wrap="square">
            <a:spAutoFit/>
          </a:bodyPr>
          <a:lstStyle/>
          <a:p>
            <a:r>
              <a:rPr lang="fr-FR" sz="2400" u="sng" dirty="0"/>
              <a:t>Causes </a:t>
            </a:r>
            <a:r>
              <a:rPr lang="fr-FR" sz="2400" u="sng" dirty="0" smtClean="0"/>
              <a:t>:</a:t>
            </a:r>
          </a:p>
          <a:p>
            <a:r>
              <a:rPr lang="fr-FR" sz="2400" dirty="0" smtClean="0"/>
              <a:t> </a:t>
            </a:r>
            <a:r>
              <a:rPr lang="fr-FR" sz="2400" dirty="0"/>
              <a:t>Augmentation de PP CO2 ; le seuil de toxicité du CO2 en mélange est de 0,03 bar, soit en théorie 990 mètres, or en réalité, c'est le seul gaz que l'organisme produit ; c'est donc le plus toxique et il faut l'éliminer sous peine d'augmenter sa pression partielle.</a:t>
            </a:r>
            <a:br>
              <a:rPr lang="fr-FR" sz="2400" dirty="0"/>
            </a:br>
            <a:r>
              <a:rPr lang="fr-FR" sz="2400" b="1" dirty="0" smtClean="0"/>
              <a:t>Causes </a:t>
            </a:r>
            <a:r>
              <a:rPr lang="fr-FR" sz="2400" b="1" dirty="0"/>
              <a:t>extérieures à l'organisme (exogènes) </a:t>
            </a:r>
            <a:r>
              <a:rPr lang="fr-FR" sz="2400" dirty="0" smtClean="0"/>
              <a:t>:</a:t>
            </a:r>
          </a:p>
          <a:p>
            <a:r>
              <a:rPr lang="fr-FR" sz="2400" dirty="0" smtClean="0"/>
              <a:t> </a:t>
            </a:r>
            <a:r>
              <a:rPr lang="fr-FR" sz="2400" dirty="0"/>
              <a:t>- Qualité de l'air respiré : mauvais gonflage, mauvaise prise d'air du compresseur. </a:t>
            </a:r>
            <a:r>
              <a:rPr lang="fr-FR" sz="2400" dirty="0" smtClean="0"/>
              <a:t>- </a:t>
            </a:r>
            <a:r>
              <a:rPr lang="fr-FR" sz="2400" dirty="0"/>
              <a:t>Matériel : détendeur trop dur, palmes inadaptées, mauvais mélange </a:t>
            </a:r>
            <a:r>
              <a:rPr lang="fr-FR" sz="2400" dirty="0" smtClean="0"/>
              <a:t> </a:t>
            </a:r>
            <a:r>
              <a:rPr lang="fr-FR" sz="2400" dirty="0"/>
              <a:t>- Augmentation de l'espace mort : tuba trop long et de faible section. - Apnée prolongée en plongée bouteille</a:t>
            </a:r>
            <a:r>
              <a:rPr lang="fr-FR" sz="2400" dirty="0" smtClean="0"/>
              <a:t>.</a:t>
            </a:r>
          </a:p>
          <a:p>
            <a:r>
              <a:rPr lang="fr-FR" sz="2400" b="1" dirty="0" smtClean="0"/>
              <a:t>Causes </a:t>
            </a:r>
            <a:r>
              <a:rPr lang="fr-FR" sz="2400" b="1" dirty="0"/>
              <a:t>internes à l'organisme (endogènes) </a:t>
            </a:r>
            <a:r>
              <a:rPr lang="fr-FR" sz="2400" dirty="0"/>
              <a:t>: Production excessive de CO2 par l'organisme </a:t>
            </a:r>
            <a:r>
              <a:rPr lang="fr-FR" sz="2400" dirty="0" smtClean="0"/>
              <a:t>lui-même. </a:t>
            </a:r>
            <a:r>
              <a:rPr lang="fr-FR" sz="2400" dirty="0"/>
              <a:t>L'eau étant 800 fois plus dense que l'air, elle entraîne donc une production plus importante de CO2. Ce phénomène étant encore amplifié avec la profondeur, le froid, les efforts, l'anxiété, le stress, le lestage trop </a:t>
            </a:r>
            <a:r>
              <a:rPr lang="fr-FR" sz="2400" dirty="0" smtClean="0"/>
              <a:t>important</a:t>
            </a:r>
          </a:p>
          <a:p>
            <a:r>
              <a:rPr lang="fr-FR" sz="2400" b="1" dirty="0" smtClean="0"/>
              <a:t>Conséquences </a:t>
            </a:r>
            <a:r>
              <a:rPr lang="fr-FR" sz="2400" b="1" dirty="0"/>
              <a:t>en plongée </a:t>
            </a:r>
            <a:r>
              <a:rPr lang="fr-FR" sz="2400" dirty="0"/>
              <a:t>: </a:t>
            </a:r>
            <a:r>
              <a:rPr lang="fr-FR" sz="2400" dirty="0" smtClean="0"/>
              <a:t> </a:t>
            </a:r>
            <a:r>
              <a:rPr lang="fr-FR" sz="2400" dirty="0"/>
              <a:t>Essoufflement. - Favorisation de la narcose en profondeur. - Favorisation de l'accident de décompression.</a:t>
            </a:r>
            <a:br>
              <a:rPr lang="fr-FR" sz="2400" dirty="0"/>
            </a:br>
            <a:r>
              <a:rPr lang="fr-FR" sz="2400" dirty="0"/>
              <a:t/>
            </a:r>
            <a:br>
              <a:rPr lang="fr-FR" sz="2400" dirty="0"/>
            </a:br>
            <a:endParaRPr lang="fr-FR" sz="2400" dirty="0"/>
          </a:p>
        </p:txBody>
      </p:sp>
    </p:spTree>
    <p:extLst>
      <p:ext uri="{BB962C8B-B14F-4D97-AF65-F5344CB8AC3E}">
        <p14:creationId xmlns:p14="http://schemas.microsoft.com/office/powerpoint/2010/main" val="13450864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450" y="188640"/>
            <a:ext cx="9036496" cy="5632311"/>
          </a:xfrm>
          <a:prstGeom prst="rect">
            <a:avLst/>
          </a:prstGeom>
        </p:spPr>
        <p:txBody>
          <a:bodyPr wrap="square">
            <a:spAutoFit/>
          </a:bodyPr>
          <a:lstStyle/>
          <a:p>
            <a:r>
              <a:rPr lang="fr-FR" sz="2400" b="1" dirty="0"/>
              <a:t>Capacités : </a:t>
            </a:r>
            <a:endParaRPr lang="fr-FR" sz="2400" b="1" dirty="0" smtClean="0"/>
          </a:p>
          <a:p>
            <a:r>
              <a:rPr lang="fr-FR" sz="2400" dirty="0" smtClean="0"/>
              <a:t>Volume </a:t>
            </a:r>
            <a:r>
              <a:rPr lang="fr-FR" sz="2400" dirty="0"/>
              <a:t>de réserve inspiratoire : 1,5 à 2,5 </a:t>
            </a:r>
            <a:r>
              <a:rPr lang="fr-FR" sz="2400" dirty="0" smtClean="0"/>
              <a:t>litres</a:t>
            </a:r>
          </a:p>
          <a:p>
            <a:r>
              <a:rPr lang="fr-FR" sz="2400" dirty="0" smtClean="0"/>
              <a:t>Volume </a:t>
            </a:r>
            <a:r>
              <a:rPr lang="fr-FR" sz="2400" dirty="0"/>
              <a:t>courant : 0,5 litre </a:t>
            </a:r>
            <a:endParaRPr lang="fr-FR" sz="2400" dirty="0" smtClean="0"/>
          </a:p>
          <a:p>
            <a:r>
              <a:rPr lang="fr-FR" sz="2400" dirty="0" smtClean="0"/>
              <a:t>Volume </a:t>
            </a:r>
            <a:r>
              <a:rPr lang="fr-FR" sz="2400" dirty="0"/>
              <a:t>de réserve expiratoire : 1,5 litre </a:t>
            </a:r>
            <a:endParaRPr lang="fr-FR" sz="2400" dirty="0" smtClean="0"/>
          </a:p>
          <a:p>
            <a:r>
              <a:rPr lang="fr-FR" sz="2400" dirty="0" smtClean="0"/>
              <a:t>Volume </a:t>
            </a:r>
            <a:r>
              <a:rPr lang="fr-FR" sz="2400" dirty="0"/>
              <a:t>résiduel : 1 à 1,5 </a:t>
            </a:r>
            <a:r>
              <a:rPr lang="fr-FR" sz="2400" dirty="0" smtClean="0"/>
              <a:t>litres</a:t>
            </a:r>
          </a:p>
          <a:p>
            <a:r>
              <a:rPr lang="fr-FR" sz="2400" dirty="0" smtClean="0"/>
              <a:t> </a:t>
            </a:r>
            <a:r>
              <a:rPr lang="fr-FR" sz="2400" dirty="0"/>
              <a:t>___________________________________________ Capacité totale : 5 à 6 litres</a:t>
            </a:r>
            <a:r>
              <a:rPr lang="fr-FR" sz="2400" dirty="0" smtClean="0"/>
              <a:t>.</a:t>
            </a:r>
          </a:p>
          <a:p>
            <a:endParaRPr lang="fr-FR" sz="2400" dirty="0" smtClean="0"/>
          </a:p>
          <a:p>
            <a:r>
              <a:rPr lang="fr-FR" sz="2400" b="1" dirty="0" smtClean="0"/>
              <a:t>Attention</a:t>
            </a:r>
            <a:r>
              <a:rPr lang="fr-FR" sz="2400" dirty="0" smtClean="0"/>
              <a:t>:</a:t>
            </a:r>
          </a:p>
          <a:p>
            <a:r>
              <a:rPr lang="fr-FR" sz="2400" dirty="0" smtClean="0"/>
              <a:t>lorsque </a:t>
            </a:r>
            <a:r>
              <a:rPr lang="fr-FR" sz="2400" dirty="0"/>
              <a:t>l'on expire à fond, il reste de l'air dans nos poumons qui ne sera pas renouvelé. C'est ce qu'on appelle le </a:t>
            </a:r>
            <a:r>
              <a:rPr lang="fr-FR" sz="2400" b="1" i="1" dirty="0"/>
              <a:t>volume mort</a:t>
            </a:r>
            <a:r>
              <a:rPr lang="fr-FR" sz="2400" dirty="0"/>
              <a:t>. En plongée le tuba accroît ce volume mort. C'est pourquoi il n'est pas bon d'en prendre un trop </a:t>
            </a:r>
            <a:r>
              <a:rPr lang="fr-FR" sz="2400" dirty="0" smtClean="0"/>
              <a:t>grand. </a:t>
            </a:r>
            <a:r>
              <a:rPr lang="fr-FR" sz="2400" dirty="0"/>
              <a:t>Pour la même raison, il faut expirer à fond en respirant sur un tuba pour renouveler un maximum d'air.</a:t>
            </a:r>
            <a:br>
              <a:rPr lang="fr-FR" sz="2400" dirty="0"/>
            </a:br>
            <a:endParaRPr lang="fr-FR" sz="2400" dirty="0"/>
          </a:p>
        </p:txBody>
      </p:sp>
    </p:spTree>
    <p:extLst>
      <p:ext uri="{BB962C8B-B14F-4D97-AF65-F5344CB8AC3E}">
        <p14:creationId xmlns:p14="http://schemas.microsoft.com/office/powerpoint/2010/main" val="3674175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9580"/>
            <a:ext cx="9144000" cy="5898839"/>
          </a:xfrm>
          <a:prstGeom prst="rect">
            <a:avLst/>
          </a:prstGeom>
        </p:spPr>
      </p:pic>
    </p:spTree>
    <p:extLst>
      <p:ext uri="{BB962C8B-B14F-4D97-AF65-F5344CB8AC3E}">
        <p14:creationId xmlns:p14="http://schemas.microsoft.com/office/powerpoint/2010/main" val="312572229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6" y="188640"/>
            <a:ext cx="9144000" cy="5909310"/>
          </a:xfrm>
          <a:prstGeom prst="rect">
            <a:avLst/>
          </a:prstGeom>
        </p:spPr>
        <p:txBody>
          <a:bodyPr wrap="square">
            <a:spAutoFit/>
          </a:bodyPr>
          <a:lstStyle/>
          <a:p>
            <a:r>
              <a:rPr lang="fr-FR" sz="2400" u="sng" dirty="0"/>
              <a:t>Symptômes : </a:t>
            </a:r>
            <a:endParaRPr lang="fr-FR" sz="2400" u="sng" dirty="0" smtClean="0"/>
          </a:p>
          <a:p>
            <a:pPr marL="342900" indent="-342900">
              <a:buFont typeface="Arial" charset="0"/>
              <a:buChar char="•"/>
            </a:pPr>
            <a:r>
              <a:rPr lang="fr-FR" sz="2400" dirty="0" smtClean="0"/>
              <a:t>Accélération </a:t>
            </a:r>
            <a:r>
              <a:rPr lang="fr-FR" sz="2400" dirty="0"/>
              <a:t>du rythme et de l'amplitude respiratoire, maux de tête. </a:t>
            </a:r>
            <a:endParaRPr lang="fr-FR" sz="2400" dirty="0" smtClean="0"/>
          </a:p>
          <a:p>
            <a:pPr marL="342900" indent="-342900">
              <a:buFont typeface="Arial" charset="0"/>
              <a:buChar char="•"/>
            </a:pPr>
            <a:r>
              <a:rPr lang="fr-FR" sz="2400" dirty="0" smtClean="0"/>
              <a:t>Ventilation </a:t>
            </a:r>
            <a:r>
              <a:rPr lang="fr-FR" sz="2400" dirty="0"/>
              <a:t>superficielle, respiration haletante, sueurs, cyanose. </a:t>
            </a:r>
            <a:endParaRPr lang="fr-FR" sz="2400" dirty="0" smtClean="0"/>
          </a:p>
          <a:p>
            <a:pPr marL="342900" indent="-342900">
              <a:buFont typeface="Arial" charset="0"/>
              <a:buChar char="•"/>
            </a:pPr>
            <a:r>
              <a:rPr lang="fr-FR" sz="2400" dirty="0" smtClean="0"/>
              <a:t>Panique </a:t>
            </a:r>
            <a:r>
              <a:rPr lang="fr-FR" sz="2400" dirty="0"/>
              <a:t>et conduite irraisonnée (lâcher d'embout), ralentissement du rythme respiratoire, nausées, torpeur, </a:t>
            </a:r>
            <a:r>
              <a:rPr lang="fr-FR" sz="2400" dirty="0" smtClean="0"/>
              <a:t>vertiges</a:t>
            </a:r>
          </a:p>
          <a:p>
            <a:pPr marL="342900" indent="-342900">
              <a:buFont typeface="Arial" charset="0"/>
              <a:buChar char="•"/>
            </a:pPr>
            <a:r>
              <a:rPr lang="fr-FR" sz="2400" dirty="0" smtClean="0"/>
              <a:t>Syncope et </a:t>
            </a:r>
            <a:r>
              <a:rPr lang="fr-FR" sz="2400" dirty="0"/>
              <a:t>noyade</a:t>
            </a:r>
            <a:r>
              <a:rPr lang="fr-FR" sz="2400" dirty="0" smtClean="0"/>
              <a:t>.</a:t>
            </a:r>
          </a:p>
          <a:p>
            <a:r>
              <a:rPr lang="fr-FR" sz="2400" u="sng" dirty="0" smtClean="0"/>
              <a:t>Conduite </a:t>
            </a:r>
            <a:r>
              <a:rPr lang="fr-FR" sz="2400" u="sng" dirty="0"/>
              <a:t>à tenir : </a:t>
            </a:r>
            <a:endParaRPr lang="fr-FR" sz="2400" u="sng" dirty="0" smtClean="0"/>
          </a:p>
          <a:p>
            <a:r>
              <a:rPr lang="fr-FR" sz="2400" dirty="0" smtClean="0"/>
              <a:t>Il </a:t>
            </a:r>
            <a:r>
              <a:rPr lang="fr-FR" sz="2400" dirty="0"/>
              <a:t>s'agit d'un incident grave pouvant aboutir à la panique ou à la noyade. </a:t>
            </a:r>
            <a:r>
              <a:rPr lang="fr-FR" sz="2400" i="1" dirty="0"/>
              <a:t>Dans l'eau </a:t>
            </a:r>
            <a:r>
              <a:rPr lang="fr-FR" sz="2400" dirty="0"/>
              <a:t>: </a:t>
            </a:r>
            <a:endParaRPr lang="fr-FR" sz="2400" dirty="0" smtClean="0"/>
          </a:p>
          <a:p>
            <a:pPr marL="342900" indent="-342900">
              <a:buFont typeface="Arial" charset="0"/>
              <a:buChar char="•"/>
            </a:pPr>
            <a:r>
              <a:rPr lang="fr-FR" sz="2400" dirty="0" smtClean="0"/>
              <a:t>Cesser </a:t>
            </a:r>
            <a:r>
              <a:rPr lang="fr-FR" sz="2400" dirty="0"/>
              <a:t>tout effort. </a:t>
            </a:r>
            <a:endParaRPr lang="fr-FR" sz="2400" dirty="0" smtClean="0"/>
          </a:p>
          <a:p>
            <a:pPr marL="342900" indent="-342900">
              <a:buFont typeface="Arial" charset="0"/>
              <a:buChar char="•"/>
            </a:pPr>
            <a:r>
              <a:rPr lang="fr-FR" sz="2400" dirty="0" smtClean="0"/>
              <a:t>Alerter </a:t>
            </a:r>
            <a:r>
              <a:rPr lang="fr-FR" sz="2400" dirty="0"/>
              <a:t>un coéquipier (chocs sur bouteille). </a:t>
            </a:r>
            <a:endParaRPr lang="fr-FR" sz="2400" dirty="0" smtClean="0"/>
          </a:p>
          <a:p>
            <a:pPr marL="342900" indent="-342900">
              <a:buFont typeface="Arial" charset="0"/>
              <a:buChar char="•"/>
            </a:pPr>
            <a:r>
              <a:rPr lang="fr-FR" sz="2400" dirty="0" smtClean="0"/>
              <a:t>Se </a:t>
            </a:r>
            <a:r>
              <a:rPr lang="fr-FR" sz="2400" dirty="0"/>
              <a:t>forcer à expirer à fond à chaque cycle respiratoire. </a:t>
            </a:r>
            <a:endParaRPr lang="fr-FR" sz="2400" dirty="0" smtClean="0"/>
          </a:p>
          <a:p>
            <a:pPr marL="342900" indent="-342900">
              <a:buFont typeface="Arial" charset="0"/>
              <a:buChar char="•"/>
            </a:pPr>
            <a:r>
              <a:rPr lang="fr-FR" sz="2400" dirty="0" smtClean="0"/>
              <a:t>Se </a:t>
            </a:r>
            <a:r>
              <a:rPr lang="fr-FR" sz="2400" dirty="0"/>
              <a:t>raisonner. </a:t>
            </a:r>
            <a:endParaRPr lang="fr-FR" sz="2400" dirty="0" smtClean="0"/>
          </a:p>
          <a:p>
            <a:pPr marL="342900" indent="-342900">
              <a:buFont typeface="Arial" charset="0"/>
              <a:buChar char="•"/>
            </a:pPr>
            <a:r>
              <a:rPr lang="fr-FR" sz="2400" dirty="0" smtClean="0"/>
              <a:t>Remonter </a:t>
            </a:r>
            <a:r>
              <a:rPr lang="fr-FR" sz="2400" dirty="0"/>
              <a:t>aussitôt sans palmer pour faire baisser la PP CO2 et surtout pour faire baisser la masse volumique de l'air.</a:t>
            </a:r>
            <a:r>
              <a:rPr lang="fr-FR" dirty="0"/>
              <a:t/>
            </a:r>
            <a:br>
              <a:rPr lang="fr-FR" dirty="0"/>
            </a:br>
            <a:endParaRPr lang="fr-FR" dirty="0"/>
          </a:p>
        </p:txBody>
      </p:sp>
    </p:spTree>
    <p:extLst>
      <p:ext uri="{BB962C8B-B14F-4D97-AF65-F5344CB8AC3E}">
        <p14:creationId xmlns:p14="http://schemas.microsoft.com/office/powerpoint/2010/main" val="418109015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8928992" cy="6924973"/>
          </a:xfrm>
          <a:prstGeom prst="rect">
            <a:avLst/>
          </a:prstGeom>
        </p:spPr>
        <p:txBody>
          <a:bodyPr wrap="square">
            <a:spAutoFit/>
          </a:bodyPr>
          <a:lstStyle/>
          <a:p>
            <a:r>
              <a:rPr lang="fr-FR" sz="2400" i="1" dirty="0"/>
              <a:t>Si maux de tête au retour </a:t>
            </a:r>
            <a:r>
              <a:rPr lang="fr-FR" sz="2400" dirty="0" smtClean="0"/>
              <a:t>:</a:t>
            </a:r>
          </a:p>
          <a:p>
            <a:pPr marL="342900" indent="-342900">
              <a:buFont typeface="Arial" charset="0"/>
              <a:buChar char="•"/>
            </a:pPr>
            <a:r>
              <a:rPr lang="fr-FR" sz="2400" dirty="0" smtClean="0"/>
              <a:t>Bien </a:t>
            </a:r>
            <a:r>
              <a:rPr lang="fr-FR" sz="2400" dirty="0"/>
              <a:t>se ventiler. Au besoin, oxygène </a:t>
            </a:r>
            <a:r>
              <a:rPr lang="fr-FR" sz="2400" dirty="0" err="1"/>
              <a:t>normobar</a:t>
            </a:r>
            <a:r>
              <a:rPr lang="fr-FR" sz="2400" dirty="0"/>
              <a:t>. * Eviter le soleil. Ne pas prendre froid. * Mieux se ventiler aux plongées suivantes (Ne pas exagérer les apnées et les expirations forcées pour économiser son air</a:t>
            </a:r>
            <a:r>
              <a:rPr lang="fr-FR" sz="2400" dirty="0" smtClean="0"/>
              <a:t>).</a:t>
            </a:r>
          </a:p>
          <a:p>
            <a:r>
              <a:rPr lang="fr-FR" sz="2400" dirty="0" smtClean="0"/>
              <a:t>Cette </a:t>
            </a:r>
            <a:r>
              <a:rPr lang="fr-FR" sz="2400" dirty="0"/>
              <a:t>migraine peut durer de 10 minutes à 2 heures ; ce n'est pas grave, mais c'est un avertissement</a:t>
            </a:r>
            <a:r>
              <a:rPr lang="fr-FR" sz="2400" dirty="0" smtClean="0"/>
              <a:t>.</a:t>
            </a:r>
          </a:p>
          <a:p>
            <a:r>
              <a:rPr lang="fr-FR" sz="2400" u="sng" dirty="0" smtClean="0"/>
              <a:t>Prévention :</a:t>
            </a:r>
          </a:p>
          <a:p>
            <a:r>
              <a:rPr lang="fr-FR" sz="2400" i="1" u="sng" dirty="0" smtClean="0"/>
              <a:t> </a:t>
            </a:r>
            <a:r>
              <a:rPr lang="fr-FR" sz="2400" i="1" dirty="0"/>
              <a:t>Le matériel </a:t>
            </a:r>
            <a:r>
              <a:rPr lang="fr-FR" sz="2400" dirty="0"/>
              <a:t>: * Bon air dans la bouteille. * Bouteille bien ouverte (sinon le débit sera insuffisant au fond). * Détendeur bien réglé. * </a:t>
            </a:r>
            <a:r>
              <a:rPr lang="fr-FR" sz="2400" dirty="0" smtClean="0"/>
              <a:t>Bien </a:t>
            </a:r>
            <a:r>
              <a:rPr lang="fr-FR" sz="2400" dirty="0"/>
              <a:t>se protéger du froid. * Ne pas prendre un tuba trop long : le tuba idéal est court et de diamètre important. </a:t>
            </a:r>
            <a:endParaRPr lang="fr-FR" sz="2400" dirty="0" smtClean="0"/>
          </a:p>
          <a:p>
            <a:r>
              <a:rPr lang="fr-FR" sz="2400" i="1" dirty="0" smtClean="0"/>
              <a:t>Le </a:t>
            </a:r>
            <a:r>
              <a:rPr lang="fr-FR" sz="2400" i="1" dirty="0"/>
              <a:t>plongeur </a:t>
            </a:r>
            <a:r>
              <a:rPr lang="fr-FR" sz="2400" dirty="0"/>
              <a:t>: * Jamais seul. * Pas d'efforts excessifs (</a:t>
            </a:r>
            <a:r>
              <a:rPr lang="fr-FR" sz="2400" dirty="0" err="1"/>
              <a:t>palmage</a:t>
            </a:r>
            <a:r>
              <a:rPr lang="fr-FR" sz="2400" dirty="0"/>
              <a:t> trop rapide, lestage trop grand). * Bien se ventiler (apnées expiratoires de contrôle de temps en temps). * Bonnes conditions physiques et psychiques. * Ne pas s'immerger avec un début d'essoufflement en surface.</a:t>
            </a: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212705028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16633"/>
            <a:ext cx="9036496" cy="1152127"/>
          </a:xfrm>
          <a:solidFill>
            <a:schemeClr val="accent2">
              <a:lumMod val="20000"/>
              <a:lumOff val="80000"/>
            </a:schemeClr>
          </a:solidFill>
        </p:spPr>
        <p:txBody>
          <a:bodyPr/>
          <a:lstStyle/>
          <a:p>
            <a:r>
              <a:rPr lang="fr-FR" sz="4000" dirty="0">
                <a:solidFill>
                  <a:srgbClr val="C0504D">
                    <a:lumMod val="75000"/>
                  </a:srgbClr>
                </a:solidFill>
              </a:rPr>
              <a:t>1/ Rappels anatomiques et physiologiques</a:t>
            </a:r>
            <a:endParaRPr lang="fr-FR" dirty="0"/>
          </a:p>
        </p:txBody>
      </p:sp>
      <p:sp>
        <p:nvSpPr>
          <p:cNvPr id="3" name="Sous-titre 2"/>
          <p:cNvSpPr>
            <a:spLocks noGrp="1"/>
          </p:cNvSpPr>
          <p:nvPr>
            <p:ph type="subTitle" idx="1"/>
          </p:nvPr>
        </p:nvSpPr>
        <p:spPr>
          <a:xfrm>
            <a:off x="0" y="1412776"/>
            <a:ext cx="9035480" cy="1440160"/>
          </a:xfrm>
          <a:solidFill>
            <a:schemeClr val="accent2">
              <a:lumMod val="20000"/>
              <a:lumOff val="80000"/>
            </a:schemeClr>
          </a:solidFill>
        </p:spPr>
        <p:txBody>
          <a:bodyPr>
            <a:normAutofit/>
          </a:bodyPr>
          <a:lstStyle/>
          <a:p>
            <a:pPr algn="l"/>
            <a:r>
              <a:rPr lang="fr-FR" sz="4000" dirty="0" smtClean="0">
                <a:solidFill>
                  <a:schemeClr val="accent2">
                    <a:lumMod val="75000"/>
                  </a:schemeClr>
                </a:solidFill>
              </a:rPr>
              <a:t> 2/ Les accidents mécaniques ou </a:t>
            </a:r>
          </a:p>
          <a:p>
            <a:pPr algn="l"/>
            <a:r>
              <a:rPr lang="fr-FR" sz="4000" dirty="0" smtClean="0">
                <a:solidFill>
                  <a:schemeClr val="accent2">
                    <a:lumMod val="75000"/>
                  </a:schemeClr>
                </a:solidFill>
              </a:rPr>
              <a:t>      barotraumatiques</a:t>
            </a:r>
            <a:endParaRPr lang="fr-FR" sz="4000" dirty="0">
              <a:solidFill>
                <a:schemeClr val="accent2">
                  <a:lumMod val="75000"/>
                </a:schemeClr>
              </a:solidFill>
            </a:endParaRPr>
          </a:p>
        </p:txBody>
      </p:sp>
      <p:sp>
        <p:nvSpPr>
          <p:cNvPr id="4" name="ZoneTexte 3"/>
          <p:cNvSpPr txBox="1"/>
          <p:nvPr/>
        </p:nvSpPr>
        <p:spPr>
          <a:xfrm>
            <a:off x="23486" y="2924944"/>
            <a:ext cx="9066762" cy="1323439"/>
          </a:xfrm>
          <a:prstGeom prst="rect">
            <a:avLst/>
          </a:prstGeom>
          <a:solidFill>
            <a:schemeClr val="accent2">
              <a:lumMod val="20000"/>
              <a:lumOff val="80000"/>
            </a:schemeClr>
          </a:solidFill>
        </p:spPr>
        <p:txBody>
          <a:bodyPr wrap="square" rtlCol="0">
            <a:spAutoFit/>
          </a:bodyPr>
          <a:lstStyle/>
          <a:p>
            <a:r>
              <a:rPr lang="fr-FR" sz="4000" dirty="0" smtClean="0">
                <a:solidFill>
                  <a:schemeClr val="accent2">
                    <a:lumMod val="75000"/>
                  </a:schemeClr>
                </a:solidFill>
              </a:rPr>
              <a:t>3/ Les accidents de décompression ou de                   désaturation – ADD ou MDD</a:t>
            </a:r>
            <a:endParaRPr lang="fr-FR" sz="4000" dirty="0">
              <a:solidFill>
                <a:schemeClr val="accent2">
                  <a:lumMod val="75000"/>
                </a:schemeClr>
              </a:solidFill>
            </a:endParaRPr>
          </a:p>
        </p:txBody>
      </p:sp>
      <p:sp>
        <p:nvSpPr>
          <p:cNvPr id="5" name="ZoneTexte 4"/>
          <p:cNvSpPr txBox="1"/>
          <p:nvPr/>
        </p:nvSpPr>
        <p:spPr>
          <a:xfrm>
            <a:off x="53752" y="4365104"/>
            <a:ext cx="9036496" cy="1323439"/>
          </a:xfrm>
          <a:prstGeom prst="rect">
            <a:avLst/>
          </a:prstGeom>
          <a:solidFill>
            <a:schemeClr val="accent2">
              <a:lumMod val="20000"/>
              <a:lumOff val="80000"/>
            </a:schemeClr>
          </a:solidFill>
        </p:spPr>
        <p:txBody>
          <a:bodyPr wrap="square" rtlCol="0">
            <a:spAutoFit/>
          </a:bodyPr>
          <a:lstStyle/>
          <a:p>
            <a:r>
              <a:rPr lang="fr-FR" sz="4000" dirty="0" smtClean="0">
                <a:solidFill>
                  <a:schemeClr val="accent2">
                    <a:lumMod val="75000"/>
                  </a:schemeClr>
                </a:solidFill>
              </a:rPr>
              <a:t> 4 / Les accidents biochimiques : </a:t>
            </a:r>
          </a:p>
          <a:p>
            <a:r>
              <a:rPr lang="fr-FR" sz="4000" dirty="0" smtClean="0">
                <a:solidFill>
                  <a:schemeClr val="accent2">
                    <a:lumMod val="75000"/>
                  </a:schemeClr>
                </a:solidFill>
              </a:rPr>
              <a:t>Azote - Oxygène et gaz carbonique </a:t>
            </a:r>
            <a:endParaRPr lang="fr-FR" sz="4000" dirty="0">
              <a:solidFill>
                <a:schemeClr val="accent2">
                  <a:lumMod val="75000"/>
                </a:schemeClr>
              </a:solidFill>
            </a:endParaRPr>
          </a:p>
        </p:txBody>
      </p:sp>
      <p:sp>
        <p:nvSpPr>
          <p:cNvPr id="6" name="Rectangle 5"/>
          <p:cNvSpPr/>
          <p:nvPr/>
        </p:nvSpPr>
        <p:spPr>
          <a:xfrm>
            <a:off x="53752" y="5849656"/>
            <a:ext cx="9036496" cy="86409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smtClean="0">
                <a:solidFill>
                  <a:schemeClr val="accent2">
                    <a:lumMod val="75000"/>
                  </a:schemeClr>
                </a:solidFill>
              </a:rPr>
              <a:t> 5/ Le froid</a:t>
            </a:r>
            <a:endParaRPr lang="fr-FR" sz="4000" dirty="0">
              <a:solidFill>
                <a:schemeClr val="accent2">
                  <a:lumMod val="75000"/>
                </a:schemeClr>
              </a:solidFill>
            </a:endParaRPr>
          </a:p>
        </p:txBody>
      </p:sp>
    </p:spTree>
    <p:extLst>
      <p:ext uri="{BB962C8B-B14F-4D97-AF65-F5344CB8AC3E}">
        <p14:creationId xmlns:p14="http://schemas.microsoft.com/office/powerpoint/2010/main" val="332718315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8640"/>
            <a:ext cx="9144000" cy="1846659"/>
          </a:xfrm>
          <a:prstGeom prst="rect">
            <a:avLst/>
          </a:prstGeom>
        </p:spPr>
        <p:txBody>
          <a:bodyPr wrap="square">
            <a:spAutoFit/>
          </a:bodyPr>
          <a:lstStyle/>
          <a:p>
            <a:r>
              <a:rPr lang="fr-FR" sz="2400" u="sng" dirty="0" smtClean="0"/>
              <a:t>JUSTIFICATION :</a:t>
            </a:r>
            <a:r>
              <a:rPr lang="fr-FR" sz="2400" dirty="0"/>
              <a:t/>
            </a:r>
            <a:br>
              <a:rPr lang="fr-FR" sz="2400" dirty="0"/>
            </a:br>
            <a:r>
              <a:rPr lang="fr-FR" sz="2400" dirty="0"/>
              <a:t>• Le refroidissement du corps peut être cause d'accident</a:t>
            </a:r>
            <a:br>
              <a:rPr lang="fr-FR" sz="2400" dirty="0"/>
            </a:br>
            <a:r>
              <a:rPr lang="fr-FR" sz="2400" dirty="0"/>
              <a:t>• La plupart du temps, c'est un facteur aggravant des autres accidents (les naufragés meurent de froid)</a:t>
            </a:r>
            <a:r>
              <a:rPr lang="fr-FR" dirty="0"/>
              <a:t/>
            </a:r>
            <a:br>
              <a:rPr lang="fr-FR" dirty="0"/>
            </a:br>
            <a:endParaRPr lang="fr-FR" dirty="0"/>
          </a:p>
        </p:txBody>
      </p:sp>
      <p:sp>
        <p:nvSpPr>
          <p:cNvPr id="3" name="Rectangle 2"/>
          <p:cNvSpPr/>
          <p:nvPr/>
        </p:nvSpPr>
        <p:spPr>
          <a:xfrm>
            <a:off x="-2557" y="2276872"/>
            <a:ext cx="9144000" cy="4431983"/>
          </a:xfrm>
          <a:prstGeom prst="rect">
            <a:avLst/>
          </a:prstGeom>
        </p:spPr>
        <p:txBody>
          <a:bodyPr wrap="square">
            <a:spAutoFit/>
          </a:bodyPr>
          <a:lstStyle/>
          <a:p>
            <a:r>
              <a:rPr lang="fr-FR" sz="2400" u="sng" dirty="0" smtClean="0"/>
              <a:t>EQUILIBRE THERMIQUE</a:t>
            </a:r>
            <a:r>
              <a:rPr lang="fr-FR" sz="2400" dirty="0"/>
              <a:t/>
            </a:r>
            <a:br>
              <a:rPr lang="fr-FR" sz="2400" dirty="0"/>
            </a:br>
            <a:r>
              <a:rPr lang="fr-FR" sz="2400" dirty="0"/>
              <a:t>• La température centrale du corps est de 37 °C</a:t>
            </a:r>
            <a:br>
              <a:rPr lang="fr-FR" sz="2400" dirty="0"/>
            </a:br>
            <a:r>
              <a:rPr lang="fr-FR" sz="2400" dirty="0"/>
              <a:t>• La température cutanée est de 33-34 °C</a:t>
            </a:r>
            <a:br>
              <a:rPr lang="fr-FR" sz="2400" dirty="0"/>
            </a:br>
            <a:r>
              <a:rPr lang="fr-FR" sz="2400" dirty="0"/>
              <a:t>• L'équilibre est assuré pour un homme sans protection : * A 25-28 °C dans l'air. * A 33-34 °C dans de l'eau. Un homme nu et immobile dans de l'eau à 5 °C meurt en 30 minutes ; dans de l'eau à 15 °C, ce délai est porté à 1 heure 30.</a:t>
            </a:r>
            <a:br>
              <a:rPr lang="fr-FR" sz="2400" dirty="0"/>
            </a:br>
            <a:r>
              <a:rPr lang="fr-FR" sz="2400" dirty="0"/>
              <a:t>• Le corps se refroidit 25 fois plus vite dans l'eau que dans l'air</a:t>
            </a:r>
            <a:br>
              <a:rPr lang="fr-FR" sz="2400" dirty="0"/>
            </a:br>
            <a:r>
              <a:rPr lang="fr-FR" sz="2400" dirty="0"/>
              <a:t>• Il se refroidit encore 40 fois plus vite s'il y a mouvement d'eau (nage). Par exemple, si un naufragé avec gilet ne bouge pas dans l'eau, ses chances de survie augmentent de 35 %.</a:t>
            </a:r>
            <a:r>
              <a:rPr lang="fr-FR" dirty="0"/>
              <a:t/>
            </a:r>
            <a:br>
              <a:rPr lang="fr-FR" dirty="0"/>
            </a:br>
            <a:endParaRPr lang="fr-FR" dirty="0"/>
          </a:p>
        </p:txBody>
      </p:sp>
    </p:spTree>
    <p:extLst>
      <p:ext uri="{BB962C8B-B14F-4D97-AF65-F5344CB8AC3E}">
        <p14:creationId xmlns:p14="http://schemas.microsoft.com/office/powerpoint/2010/main" val="173754076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8120" y="0"/>
            <a:ext cx="5007760" cy="6858000"/>
          </a:xfrm>
          <a:prstGeom prst="rect">
            <a:avLst/>
          </a:prstGeom>
        </p:spPr>
      </p:pic>
    </p:spTree>
    <p:extLst>
      <p:ext uri="{BB962C8B-B14F-4D97-AF65-F5344CB8AC3E}">
        <p14:creationId xmlns:p14="http://schemas.microsoft.com/office/powerpoint/2010/main" val="211399669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2135" y="0"/>
            <a:ext cx="4199729" cy="6858000"/>
          </a:xfrm>
          <a:prstGeom prst="rect">
            <a:avLst/>
          </a:prstGeom>
        </p:spPr>
      </p:pic>
    </p:spTree>
    <p:extLst>
      <p:ext uri="{BB962C8B-B14F-4D97-AF65-F5344CB8AC3E}">
        <p14:creationId xmlns:p14="http://schemas.microsoft.com/office/powerpoint/2010/main" val="163189787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9" y="188640"/>
            <a:ext cx="9144000" cy="3693319"/>
          </a:xfrm>
          <a:prstGeom prst="rect">
            <a:avLst/>
          </a:prstGeom>
        </p:spPr>
        <p:txBody>
          <a:bodyPr wrap="square">
            <a:spAutoFit/>
          </a:bodyPr>
          <a:lstStyle/>
          <a:p>
            <a:r>
              <a:rPr lang="fr-FR" sz="2400" u="sng" dirty="0" smtClean="0"/>
              <a:t>CONSEQUENCES </a:t>
            </a:r>
            <a:r>
              <a:rPr lang="fr-FR" sz="2400" u="sng" dirty="0"/>
              <a:t>en plongée</a:t>
            </a:r>
            <a:r>
              <a:rPr lang="fr-FR" sz="2400" dirty="0"/>
              <a:t/>
            </a:r>
            <a:br>
              <a:rPr lang="fr-FR" sz="2400" dirty="0"/>
            </a:br>
            <a:r>
              <a:rPr lang="fr-FR" sz="2400" dirty="0"/>
              <a:t>• La température de l'eau est presque toujours en dessous de 33 ° C, il va donc falloir nous protéger avec une combinaison</a:t>
            </a:r>
            <a:br>
              <a:rPr lang="fr-FR" sz="2400" dirty="0"/>
            </a:br>
            <a:r>
              <a:rPr lang="fr-FR" sz="2400" dirty="0"/>
              <a:t>• La déperdition étant plus importante s'il y a mouvement d'eau, il va falloir que cette combinaison nous colle. De plus, il faut éviter de bouger les bras inconsidérément en plongée, car cela entraîne des déplacements d'eau, donc une perte de chaleur plus importante</a:t>
            </a:r>
            <a:br>
              <a:rPr lang="fr-FR" sz="2400" dirty="0"/>
            </a:br>
            <a:r>
              <a:rPr lang="fr-FR" sz="2400" dirty="0"/>
              <a:t>• L'air détendu refroidit le corps. Si on ouvre en grand une robinetterie, elle givre. Certains détendeurs givrent dans de l'eau pourtant à 3 °C.</a:t>
            </a:r>
            <a:r>
              <a:rPr lang="fr-FR" dirty="0"/>
              <a:t/>
            </a:r>
            <a:br>
              <a:rPr lang="fr-FR" dirty="0"/>
            </a:br>
            <a:endParaRPr lang="fr-FR" dirty="0"/>
          </a:p>
        </p:txBody>
      </p:sp>
      <p:sp>
        <p:nvSpPr>
          <p:cNvPr id="3" name="Rectangle 2"/>
          <p:cNvSpPr/>
          <p:nvPr/>
        </p:nvSpPr>
        <p:spPr>
          <a:xfrm>
            <a:off x="-1" y="3441680"/>
            <a:ext cx="9141621" cy="3970318"/>
          </a:xfrm>
          <a:prstGeom prst="rect">
            <a:avLst/>
          </a:prstGeom>
        </p:spPr>
        <p:txBody>
          <a:bodyPr wrap="square">
            <a:spAutoFit/>
          </a:bodyPr>
          <a:lstStyle/>
          <a:p>
            <a:r>
              <a:rPr lang="fr-FR" sz="2400" u="sng" dirty="0" smtClean="0"/>
              <a:t>SYMPTOMES</a:t>
            </a:r>
            <a:r>
              <a:rPr lang="fr-FR" sz="2400" dirty="0"/>
              <a:t/>
            </a:r>
            <a:br>
              <a:rPr lang="fr-FR" sz="2400" dirty="0"/>
            </a:br>
            <a:r>
              <a:rPr lang="fr-FR" sz="2400" dirty="0"/>
              <a:t>• Léger frisson (mini-production locale de chaleur</a:t>
            </a:r>
            <a:r>
              <a:rPr lang="fr-FR" sz="2400" dirty="0" smtClean="0"/>
              <a:t>)</a:t>
            </a:r>
            <a:r>
              <a:rPr lang="fr-FR" sz="2400" dirty="0"/>
              <a:t/>
            </a:r>
            <a:br>
              <a:rPr lang="fr-FR" sz="2400" dirty="0"/>
            </a:br>
            <a:r>
              <a:rPr lang="fr-FR" sz="2400" dirty="0"/>
              <a:t>• Chair de poule </a:t>
            </a:r>
            <a:endParaRPr lang="fr-FR" sz="2400" dirty="0" smtClean="0"/>
          </a:p>
          <a:p>
            <a:r>
              <a:rPr lang="fr-FR" sz="2400" dirty="0" smtClean="0"/>
              <a:t>• </a:t>
            </a:r>
            <a:r>
              <a:rPr lang="fr-FR" sz="2400" dirty="0"/>
              <a:t>Crampes, tremblements, diminution de l'habileté, irritabilité</a:t>
            </a:r>
            <a:br>
              <a:rPr lang="fr-FR" sz="2400" dirty="0"/>
            </a:br>
            <a:r>
              <a:rPr lang="fr-FR" sz="2400" dirty="0"/>
              <a:t>• Augmentation des rythmes cardiaques et respiratoires  favorise l'essoufflement et l'accident de décompression</a:t>
            </a:r>
            <a:br>
              <a:rPr lang="fr-FR" sz="2400" dirty="0"/>
            </a:br>
            <a:r>
              <a:rPr lang="fr-FR" sz="2400" dirty="0"/>
              <a:t>• Arythmie cardiaque et baisse de la tension artérielle</a:t>
            </a:r>
            <a:br>
              <a:rPr lang="fr-FR" sz="2400" dirty="0"/>
            </a:br>
            <a:r>
              <a:rPr lang="fr-FR" sz="2400" dirty="0"/>
              <a:t>• Rigidité musculaire, engourdissement</a:t>
            </a:r>
            <a:br>
              <a:rPr lang="fr-FR" sz="2400" dirty="0"/>
            </a:br>
            <a:r>
              <a:rPr lang="fr-FR" sz="2400" dirty="0"/>
              <a:t>• Syncope et mort.</a:t>
            </a:r>
            <a:r>
              <a:rPr lang="fr-FR" dirty="0"/>
              <a:t/>
            </a:r>
            <a:br>
              <a:rPr lang="fr-FR" dirty="0"/>
            </a:br>
            <a:r>
              <a:rPr lang="fr-FR" dirty="0"/>
              <a:t/>
            </a:r>
            <a:br>
              <a:rPr lang="fr-FR" dirty="0"/>
            </a:br>
            <a:endParaRPr lang="fr-FR" dirty="0"/>
          </a:p>
        </p:txBody>
      </p:sp>
    </p:spTree>
    <p:extLst>
      <p:ext uri="{BB962C8B-B14F-4D97-AF65-F5344CB8AC3E}">
        <p14:creationId xmlns:p14="http://schemas.microsoft.com/office/powerpoint/2010/main" val="1831691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0171"/>
            <a:ext cx="9144000" cy="5777657"/>
          </a:xfrm>
          <a:prstGeom prst="rect">
            <a:avLst/>
          </a:prstGeom>
        </p:spPr>
      </p:pic>
    </p:spTree>
    <p:extLst>
      <p:ext uri="{BB962C8B-B14F-4D97-AF65-F5344CB8AC3E}">
        <p14:creationId xmlns:p14="http://schemas.microsoft.com/office/powerpoint/2010/main" val="267123047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8847"/>
            <a:ext cx="8856984" cy="5570756"/>
          </a:xfrm>
          <a:prstGeom prst="rect">
            <a:avLst/>
          </a:prstGeom>
        </p:spPr>
        <p:txBody>
          <a:bodyPr wrap="square">
            <a:spAutoFit/>
          </a:bodyPr>
          <a:lstStyle/>
          <a:p>
            <a:r>
              <a:rPr lang="fr-FR" sz="2400" u="sng" dirty="0"/>
              <a:t>Conduite à tenir </a:t>
            </a:r>
            <a:r>
              <a:rPr lang="fr-FR" sz="2400" dirty="0" smtClean="0"/>
              <a:t>:</a:t>
            </a:r>
          </a:p>
          <a:p>
            <a:pPr marL="342900" indent="-342900">
              <a:buFontTx/>
              <a:buChar char="-"/>
            </a:pPr>
            <a:r>
              <a:rPr lang="fr-FR" sz="2400" dirty="0" smtClean="0"/>
              <a:t>Dans </a:t>
            </a:r>
            <a:r>
              <a:rPr lang="fr-FR" sz="2400" dirty="0"/>
              <a:t>l'eau : Remonter dans une eau plus chaude ou en surface</a:t>
            </a:r>
            <a:r>
              <a:rPr lang="fr-FR" sz="2400" dirty="0" smtClean="0"/>
              <a:t>.</a:t>
            </a:r>
          </a:p>
          <a:p>
            <a:pPr marL="342900" indent="-342900">
              <a:buFontTx/>
              <a:buChar char="-"/>
            </a:pPr>
            <a:r>
              <a:rPr lang="fr-FR" sz="2400" dirty="0" smtClean="0"/>
              <a:t>Au </a:t>
            </a:r>
            <a:r>
              <a:rPr lang="fr-FR" sz="2400" dirty="0"/>
              <a:t>retour :</a:t>
            </a:r>
            <a:br>
              <a:rPr lang="fr-FR" sz="2400" dirty="0"/>
            </a:br>
            <a:r>
              <a:rPr lang="fr-FR" sz="2400" dirty="0"/>
              <a:t>• Sécher et réchauffer sans frictionner (couverture </a:t>
            </a:r>
            <a:r>
              <a:rPr lang="fr-FR" sz="2400" dirty="0" err="1"/>
              <a:t>isothermique</a:t>
            </a:r>
            <a:r>
              <a:rPr lang="fr-FR" sz="2400" dirty="0"/>
              <a:t>, abri du vent)</a:t>
            </a:r>
            <a:br>
              <a:rPr lang="fr-FR" sz="2400" dirty="0"/>
            </a:br>
            <a:r>
              <a:rPr lang="fr-FR" sz="2400" dirty="0"/>
              <a:t>• Boisson chaude et </a:t>
            </a:r>
            <a:r>
              <a:rPr lang="fr-FR" sz="2400" dirty="0" smtClean="0"/>
              <a:t>sucrée</a:t>
            </a:r>
          </a:p>
          <a:p>
            <a:pPr algn="ctr"/>
            <a:r>
              <a:rPr lang="fr-FR" sz="2400" dirty="0"/>
              <a:t/>
            </a:r>
            <a:br>
              <a:rPr lang="fr-FR" sz="2400" dirty="0"/>
            </a:br>
            <a:r>
              <a:rPr lang="fr-FR" sz="3200" dirty="0">
                <a:solidFill>
                  <a:srgbClr val="FF0000"/>
                </a:solidFill>
              </a:rPr>
              <a:t>JAMAIS </a:t>
            </a:r>
            <a:r>
              <a:rPr lang="fr-FR" sz="3200" dirty="0" smtClean="0">
                <a:solidFill>
                  <a:srgbClr val="FF0000"/>
                </a:solidFill>
              </a:rPr>
              <a:t>D'ALCOOL</a:t>
            </a:r>
          </a:p>
          <a:p>
            <a:r>
              <a:rPr lang="fr-FR" sz="2400" dirty="0"/>
              <a:t/>
            </a:r>
            <a:br>
              <a:rPr lang="fr-FR" sz="2400" dirty="0"/>
            </a:br>
            <a:r>
              <a:rPr lang="fr-FR" sz="2400" dirty="0"/>
              <a:t>• Prévenir l'état de choc en surveillant</a:t>
            </a:r>
            <a:br>
              <a:rPr lang="fr-FR" sz="2400" dirty="0"/>
            </a:br>
            <a:r>
              <a:rPr lang="fr-FR" sz="2400" dirty="0"/>
              <a:t>• Inhalation d'O2 si nécessaire</a:t>
            </a:r>
            <a:br>
              <a:rPr lang="fr-FR" sz="2400" dirty="0"/>
            </a:br>
            <a:r>
              <a:rPr lang="fr-FR" sz="2400" dirty="0"/>
              <a:t>• Au besoin, douche ou bain chaud progressif</a:t>
            </a:r>
            <a:br>
              <a:rPr lang="fr-FR" sz="2400" dirty="0"/>
            </a:br>
            <a:r>
              <a:rPr lang="fr-FR" sz="2400" dirty="0"/>
              <a:t>• Faire des repas riche en calories.</a:t>
            </a:r>
            <a:br>
              <a:rPr lang="fr-FR" sz="2400" dirty="0"/>
            </a:br>
            <a:r>
              <a:rPr lang="fr-FR" dirty="0"/>
              <a:t/>
            </a:r>
            <a:br>
              <a:rPr lang="fr-FR" dirty="0"/>
            </a:br>
            <a:endParaRPr lang="fr-FR" dirty="0"/>
          </a:p>
        </p:txBody>
      </p:sp>
    </p:spTree>
    <p:extLst>
      <p:ext uri="{BB962C8B-B14F-4D97-AF65-F5344CB8AC3E}">
        <p14:creationId xmlns:p14="http://schemas.microsoft.com/office/powerpoint/2010/main" val="40451023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79512" y="2132856"/>
            <a:ext cx="7772400" cy="1470025"/>
          </a:xfrm>
        </p:spPr>
        <p:txBody>
          <a:bodyPr/>
          <a:lstStyle/>
          <a:p>
            <a:endParaRPr lang="fr-FR" dirty="0"/>
          </a:p>
        </p:txBody>
      </p:sp>
      <p:sp>
        <p:nvSpPr>
          <p:cNvPr id="3" name="Sous-titre 2"/>
          <p:cNvSpPr>
            <a:spLocks noGrp="1"/>
          </p:cNvSpPr>
          <p:nvPr>
            <p:ph type="subTitle" idx="1"/>
          </p:nvPr>
        </p:nvSpPr>
        <p:spPr>
          <a:xfrm>
            <a:off x="-25152" y="2132856"/>
            <a:ext cx="6400800" cy="1752600"/>
          </a:xfrm>
        </p:spPr>
        <p:txBody>
          <a:bodyPr/>
          <a:lstStyle/>
          <a:p>
            <a:r>
              <a:rPr lang="fr-FR" sz="4000" dirty="0" smtClean="0">
                <a:solidFill>
                  <a:schemeClr val="accent2">
                    <a:lumMod val="75000"/>
                  </a:schemeClr>
                </a:solidFill>
              </a:rPr>
              <a:t>  1-1 / l’appareil respiratoire</a:t>
            </a:r>
          </a:p>
          <a:p>
            <a:r>
              <a:rPr lang="fr-FR" sz="4000" dirty="0" smtClean="0">
                <a:solidFill>
                  <a:schemeClr val="accent2">
                    <a:lumMod val="75000"/>
                  </a:schemeClr>
                </a:solidFill>
              </a:rPr>
              <a:t> 1-2 / l’appareil circulatoire</a:t>
            </a:r>
            <a:endParaRPr lang="fr-FR" sz="4000" dirty="0">
              <a:solidFill>
                <a:schemeClr val="accent2">
                  <a:lumMod val="75000"/>
                </a:scheme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13" y="260648"/>
            <a:ext cx="9358313" cy="118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04028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946" y="836712"/>
            <a:ext cx="9144000" cy="3416320"/>
          </a:xfrm>
          <a:prstGeom prst="rect">
            <a:avLst/>
          </a:prstGeom>
        </p:spPr>
        <p:txBody>
          <a:bodyPr wrap="square">
            <a:spAutoFit/>
          </a:bodyPr>
          <a:lstStyle/>
          <a:p>
            <a:r>
              <a:rPr lang="fr-FR" sz="2400" u="sng" dirty="0" smtClean="0"/>
              <a:t>Prévention :</a:t>
            </a:r>
            <a:r>
              <a:rPr lang="fr-FR" sz="2400" dirty="0"/>
              <a:t/>
            </a:r>
            <a:br>
              <a:rPr lang="fr-FR" sz="2400" dirty="0"/>
            </a:br>
            <a:r>
              <a:rPr lang="fr-FR" sz="2400" dirty="0"/>
              <a:t>• Régime alimentaire : 4500 à 5500 calories / jour (au lieu de 2500 pour un adulte sédentaire). Ne jamais plonger à jeun</a:t>
            </a:r>
            <a:br>
              <a:rPr lang="fr-FR" sz="2400" dirty="0"/>
            </a:br>
            <a:r>
              <a:rPr lang="fr-FR" sz="2400" dirty="0"/>
              <a:t>• Avant de plonger en eau froide, prendre du sucre, de la vitamine B et C et être en bonne forme physique</a:t>
            </a:r>
            <a:br>
              <a:rPr lang="fr-FR" sz="2400" dirty="0"/>
            </a:br>
            <a:r>
              <a:rPr lang="fr-FR" sz="2400" dirty="0"/>
              <a:t>• Ne pas rester longtemps dans l'eau froide</a:t>
            </a:r>
            <a:br>
              <a:rPr lang="fr-FR" sz="2400" dirty="0"/>
            </a:br>
            <a:r>
              <a:rPr lang="fr-FR" sz="2400" dirty="0"/>
              <a:t>• Etre équipé d'un vêtement </a:t>
            </a:r>
            <a:r>
              <a:rPr lang="fr-FR" sz="2400" dirty="0" err="1"/>
              <a:t>isothermique</a:t>
            </a:r>
            <a:r>
              <a:rPr lang="fr-FR" sz="2400" dirty="0"/>
              <a:t> adapté : ajusté, sans plis ni poches d'air, avec cagoule attenante, sans fermetures perméables, sans trous, pantalons montants et au besoin gants et bottillons</a:t>
            </a:r>
          </a:p>
        </p:txBody>
      </p:sp>
    </p:spTree>
    <p:extLst>
      <p:ext uri="{BB962C8B-B14F-4D97-AF65-F5344CB8AC3E}">
        <p14:creationId xmlns:p14="http://schemas.microsoft.com/office/powerpoint/2010/main" val="244711338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509</TotalTime>
  <Words>2485</Words>
  <Application>Microsoft Office PowerPoint</Application>
  <PresentationFormat>Affichage à l'écran (4:3)</PresentationFormat>
  <Paragraphs>308</Paragraphs>
  <Slides>90</Slides>
  <Notes>1</Notes>
  <HiddenSlides>0</HiddenSlides>
  <MMClips>0</MMClips>
  <ScaleCrop>false</ScaleCrop>
  <HeadingPairs>
    <vt:vector size="4" baseType="variant">
      <vt:variant>
        <vt:lpstr>Thème</vt:lpstr>
      </vt:variant>
      <vt:variant>
        <vt:i4>1</vt:i4>
      </vt:variant>
      <vt:variant>
        <vt:lpstr>Titres des diapositives</vt:lpstr>
      </vt:variant>
      <vt:variant>
        <vt:i4>90</vt:i4>
      </vt:variant>
    </vt:vector>
  </HeadingPairs>
  <TitlesOfParts>
    <vt:vector size="91" baseType="lpstr">
      <vt:lpstr>Thème Office</vt:lpstr>
      <vt:lpstr>Préparation niveau II Cours théorique n°2</vt:lpstr>
      <vt:lpstr>1/ Rappels anatomiques et physiologiques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Rappels anatomiques et physiologiques</vt:lpstr>
      <vt:lpstr>Présentation PowerPoint</vt:lpstr>
      <vt:lpstr>Présentation PowerPoint</vt:lpstr>
      <vt:lpstr>Présentation PowerPoint</vt:lpstr>
      <vt:lpstr>Présentation PowerPoint</vt:lpstr>
      <vt:lpstr>Présentation PowerPoint</vt:lpstr>
      <vt:lpstr>Présentation PowerPoint</vt:lpstr>
      <vt:lpstr>1/ Rappels anatomiques et physiologiques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Rappels anatomiques et physiologiques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 Rappels anatomiques et physiologiques</vt:lpstr>
      <vt:lpstr>4 / Les accidents biochimiques :  </vt:lpstr>
      <vt:lpstr>Présentation PowerPoint</vt:lpstr>
      <vt:lpstr>Présentation PowerPoint</vt:lpstr>
      <vt:lpstr>Présentation PowerPoint</vt:lpstr>
      <vt:lpstr>Présentation PowerPoint</vt:lpstr>
      <vt:lpstr>4 / Les accidents biochimiques :  </vt:lpstr>
      <vt:lpstr>Présentation PowerPoint</vt:lpstr>
      <vt:lpstr>Présentation PowerPoint</vt:lpstr>
      <vt:lpstr>Présentation PowerPoint</vt:lpstr>
      <vt:lpstr>4 / Les accidents biochimiques :  </vt:lpstr>
      <vt:lpstr>Présentation PowerPoint</vt:lpstr>
      <vt:lpstr>Présentation PowerPoint</vt:lpstr>
      <vt:lpstr>Présentation PowerPoint</vt:lpstr>
      <vt:lpstr>Présentation PowerPoint</vt:lpstr>
      <vt:lpstr>1/ Rappels anatomiques et physiologiques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Préparation niveau II Cours théorique n°2</dc:title>
  <dc:creator>PERROT</dc:creator>
  <cp:lastModifiedBy>PERROT</cp:lastModifiedBy>
  <cp:revision>54</cp:revision>
  <dcterms:created xsi:type="dcterms:W3CDTF">2016-03-27T22:23:50Z</dcterms:created>
  <dcterms:modified xsi:type="dcterms:W3CDTF">2016-04-05T20:24:02Z</dcterms:modified>
</cp:coreProperties>
</file>